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19"/>
  </p:notesMasterIdLst>
  <p:sldIdLst>
    <p:sldId id="256" r:id="rId2"/>
    <p:sldId id="355" r:id="rId3"/>
    <p:sldId id="375" r:id="rId4"/>
    <p:sldId id="382" r:id="rId5"/>
    <p:sldId id="370" r:id="rId6"/>
    <p:sldId id="402" r:id="rId7"/>
    <p:sldId id="403" r:id="rId8"/>
    <p:sldId id="404" r:id="rId9"/>
    <p:sldId id="399" r:id="rId10"/>
    <p:sldId id="400" r:id="rId11"/>
    <p:sldId id="401" r:id="rId12"/>
    <p:sldId id="373" r:id="rId13"/>
    <p:sldId id="397" r:id="rId14"/>
    <p:sldId id="374" r:id="rId15"/>
    <p:sldId id="385" r:id="rId16"/>
    <p:sldId id="393" r:id="rId17"/>
    <p:sldId id="39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747D-A82B-8742-9290-5AB72D984DB4}" type="datetimeFigureOut">
              <a:rPr lang="en-US" smtClean="0"/>
              <a:t>8/9/17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B7669-734B-4D4B-A2EA-3367B61A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8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8/9/17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  <p:sldLayoutId id="2147483831" r:id="rId18"/>
    <p:sldLayoutId id="2147483832" r:id="rId19"/>
    <p:sldLayoutId id="2147483833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1022" y="1078088"/>
            <a:ext cx="6477000" cy="1914144"/>
          </a:xfrm>
        </p:spPr>
        <p:txBody>
          <a:bodyPr/>
          <a:lstStyle/>
          <a:p>
            <a:pPr algn="ctr"/>
            <a:r>
              <a:rPr lang="en-US" dirty="0" smtClean="0"/>
              <a:t>MATLAB </a:t>
            </a:r>
            <a:r>
              <a:rPr lang="en-US" dirty="0" smtClean="0"/>
              <a:t>vector and matrix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Tancy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578" y="3347189"/>
            <a:ext cx="1902444" cy="170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4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vector based on </a:t>
            </a:r>
            <a:r>
              <a:rPr lang="en-US" dirty="0" err="1" smtClean="0"/>
              <a:t>bulit</a:t>
            </a:r>
            <a:r>
              <a:rPr lang="en-US" dirty="0" smtClean="0"/>
              <a:t>-in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nes(3), ones(2,3)</a:t>
            </a:r>
          </a:p>
          <a:p>
            <a:r>
              <a:rPr lang="en-US" dirty="0"/>
              <a:t>z</a:t>
            </a:r>
            <a:r>
              <a:rPr lang="en-US" dirty="0" smtClean="0"/>
              <a:t>eros(2,3)</a:t>
            </a:r>
          </a:p>
          <a:p>
            <a:r>
              <a:rPr lang="en-US" dirty="0" err="1" smtClean="0"/>
              <a:t>NaN</a:t>
            </a:r>
            <a:r>
              <a:rPr lang="en-US" dirty="0" smtClean="0"/>
              <a:t>(4)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5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size() </a:t>
            </a:r>
            <a:r>
              <a:rPr lang="en-US" dirty="0" smtClean="0"/>
              <a:t>will tell you the dimensions of a matrix</a:t>
            </a:r>
          </a:p>
          <a:p>
            <a:r>
              <a:rPr lang="en-US" dirty="0" smtClean="0">
                <a:solidFill>
                  <a:srgbClr val="3366FF"/>
                </a:solidFill>
              </a:rPr>
              <a:t>length()</a:t>
            </a:r>
            <a:r>
              <a:rPr lang="en-US" dirty="0" smtClean="0"/>
              <a:t> will tell you the length of a vector</a:t>
            </a:r>
          </a:p>
          <a:p>
            <a:r>
              <a:rPr lang="en-US" dirty="0" smtClean="0"/>
              <a:t>[m n] = size(mat)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79475" y="1700213"/>
            <a:ext cx="4124325" cy="422116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b="1">
                <a:latin typeface="Courier New" charset="0"/>
              </a:rPr>
              <a:t>&gt;&gt; a=[1 2]</a:t>
            </a:r>
          </a:p>
          <a:p>
            <a:r>
              <a:rPr lang="pt-BR" b="1">
                <a:latin typeface="Courier New" charset="0"/>
              </a:rPr>
              <a:t>A  =</a:t>
            </a:r>
          </a:p>
          <a:p>
            <a:r>
              <a:rPr lang="pt-BR" b="1">
                <a:latin typeface="Courier New" charset="0"/>
              </a:rPr>
              <a:t>	1    2</a:t>
            </a:r>
          </a:p>
          <a:p>
            <a:endParaRPr lang="pt-BR" b="1">
              <a:latin typeface="Courier New" charset="0"/>
            </a:endParaRPr>
          </a:p>
          <a:p>
            <a:r>
              <a:rPr lang="pt-BR" b="1">
                <a:latin typeface="Courier New" charset="0"/>
              </a:rPr>
              <a:t>&gt;&gt; b=[3 4];</a:t>
            </a:r>
          </a:p>
          <a:p>
            <a:endParaRPr lang="pt-BR" b="1">
              <a:latin typeface="Courier New" charset="0"/>
            </a:endParaRPr>
          </a:p>
          <a:p>
            <a:r>
              <a:rPr lang="pt-BR" b="1">
                <a:latin typeface="Courier New" charset="0"/>
              </a:rPr>
              <a:t>&gt;&gt; a.*b</a:t>
            </a:r>
          </a:p>
          <a:p>
            <a:r>
              <a:rPr lang="pt-BR" b="1">
                <a:latin typeface="Courier New" charset="0"/>
              </a:rPr>
              <a:t>ans = </a:t>
            </a:r>
          </a:p>
          <a:p>
            <a:r>
              <a:rPr lang="pt-BR" b="1">
                <a:latin typeface="Courier New" charset="0"/>
              </a:rPr>
              <a:t>	3    8</a:t>
            </a:r>
          </a:p>
          <a:p>
            <a:endParaRPr lang="pt-BR" b="1">
              <a:latin typeface="Courier New" charset="0"/>
            </a:endParaRPr>
          </a:p>
          <a:p>
            <a:r>
              <a:rPr lang="pt-BR" b="1">
                <a:latin typeface="Courier New" charset="0"/>
              </a:rPr>
              <a:t>&gt;&gt; c=a+b</a:t>
            </a:r>
          </a:p>
          <a:p>
            <a:r>
              <a:rPr lang="pt-BR" b="1">
                <a:latin typeface="Courier New" charset="0"/>
              </a:rPr>
              <a:t>c =</a:t>
            </a:r>
          </a:p>
          <a:p>
            <a:r>
              <a:rPr lang="pt-BR" b="1">
                <a:latin typeface="Courier New" charset="0"/>
              </a:rPr>
              <a:t>	4    6</a:t>
            </a:r>
          </a:p>
          <a:p>
            <a:endParaRPr lang="en-US" b="1">
              <a:solidFill>
                <a:srgbClr val="CC0000"/>
              </a:solidFill>
              <a:latin typeface="Courier New" charset="0"/>
            </a:endParaRPr>
          </a:p>
          <a:p>
            <a:endParaRPr lang="en-US" b="1">
              <a:solidFill>
                <a:srgbClr val="CC0000"/>
              </a:solidFill>
              <a:latin typeface="Courier New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529263" y="4365625"/>
            <a:ext cx="3146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Matrix addition &amp; subtraction operate element-by-element anyway. Dimensions of matrix must still match!</a:t>
            </a:r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2916238" y="4797425"/>
            <a:ext cx="2592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435600" y="1700213"/>
            <a:ext cx="3459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dirty="0"/>
              <a:t>No trailing semicolon, immediate display of result</a:t>
            </a:r>
            <a:endParaRPr lang="en-US" dirty="0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 flipV="1">
            <a:off x="2700338" y="1989138"/>
            <a:ext cx="27352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5313363" y="3292475"/>
            <a:ext cx="3146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dirty="0"/>
              <a:t>Element-by-element multiplication</a:t>
            </a:r>
            <a:endParaRPr lang="en-US" dirty="0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2700338" y="3644900"/>
            <a:ext cx="25923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5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9793" y="1432058"/>
            <a:ext cx="59586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latin typeface="Courier"/>
                <a:cs typeface="Courier"/>
              </a:rPr>
              <a:t>&gt;&gt; </a:t>
            </a:r>
            <a:r>
              <a:rPr lang="da-DK" sz="1600" dirty="0">
                <a:solidFill>
                  <a:srgbClr val="528A02"/>
                </a:solidFill>
                <a:latin typeface="Courier"/>
                <a:cs typeface="Courier"/>
              </a:rPr>
              <a:t>a = [1 2 3]</a:t>
            </a:r>
          </a:p>
          <a:p>
            <a:r>
              <a:rPr lang="da-DK" sz="1600" dirty="0">
                <a:latin typeface="Courier"/>
                <a:cs typeface="Courier"/>
              </a:rPr>
              <a:t>a =</a:t>
            </a:r>
          </a:p>
          <a:p>
            <a:r>
              <a:rPr lang="da-DK" sz="1600" dirty="0">
                <a:latin typeface="Courier"/>
                <a:cs typeface="Courier"/>
              </a:rPr>
              <a:t>     1     2     3</a:t>
            </a:r>
          </a:p>
          <a:p>
            <a:r>
              <a:rPr lang="da-DK" sz="1600" dirty="0">
                <a:latin typeface="Courier"/>
                <a:cs typeface="Courier"/>
              </a:rPr>
              <a:t>&gt;&gt; </a:t>
            </a:r>
            <a:r>
              <a:rPr lang="da-DK" sz="1600" dirty="0">
                <a:solidFill>
                  <a:srgbClr val="528A02"/>
                </a:solidFill>
                <a:latin typeface="Courier"/>
                <a:cs typeface="Courier"/>
              </a:rPr>
              <a:t>b = [2 2 4]</a:t>
            </a:r>
          </a:p>
          <a:p>
            <a:r>
              <a:rPr lang="da-DK" sz="1600" dirty="0">
                <a:latin typeface="Courier"/>
                <a:cs typeface="Courier"/>
              </a:rPr>
              <a:t>b =</a:t>
            </a:r>
          </a:p>
          <a:p>
            <a:r>
              <a:rPr lang="da-DK" sz="1600" dirty="0">
                <a:latin typeface="Courier"/>
                <a:cs typeface="Courier"/>
              </a:rPr>
              <a:t>     2     2     4</a:t>
            </a:r>
          </a:p>
          <a:p>
            <a:r>
              <a:rPr lang="da-DK" sz="1600" dirty="0">
                <a:latin typeface="Courier"/>
                <a:cs typeface="Courier"/>
              </a:rPr>
              <a:t>&gt;&gt; </a:t>
            </a:r>
            <a:r>
              <a:rPr lang="da-DK" sz="1600" dirty="0">
                <a:solidFill>
                  <a:srgbClr val="528A02"/>
                </a:solidFill>
                <a:latin typeface="Courier"/>
                <a:cs typeface="Courier"/>
              </a:rPr>
              <a:t>a .* b</a:t>
            </a:r>
          </a:p>
          <a:p>
            <a:r>
              <a:rPr lang="da-DK" sz="1600" dirty="0" err="1">
                <a:latin typeface="Courier"/>
                <a:cs typeface="Courier"/>
              </a:rPr>
              <a:t>ans</a:t>
            </a:r>
            <a:r>
              <a:rPr lang="da-DK" sz="1600" dirty="0">
                <a:latin typeface="Courier"/>
                <a:cs typeface="Courier"/>
              </a:rPr>
              <a:t> =</a:t>
            </a:r>
          </a:p>
          <a:p>
            <a:r>
              <a:rPr lang="da-DK" sz="1600" dirty="0">
                <a:latin typeface="Courier"/>
                <a:cs typeface="Courier"/>
              </a:rPr>
              <a:t>     2     4    12</a:t>
            </a:r>
          </a:p>
          <a:p>
            <a:endParaRPr lang="da-DK" sz="1600" dirty="0">
              <a:latin typeface="Courier"/>
              <a:cs typeface="Courier"/>
            </a:endParaRPr>
          </a:p>
          <a:p>
            <a:r>
              <a:rPr lang="da-DK" sz="1600" dirty="0">
                <a:latin typeface="Courier"/>
                <a:cs typeface="Courier"/>
              </a:rPr>
              <a:t>&gt;&gt; </a:t>
            </a:r>
            <a:r>
              <a:rPr lang="da-DK" sz="1600" dirty="0">
                <a:solidFill>
                  <a:srgbClr val="528A02"/>
                </a:solidFill>
                <a:latin typeface="Courier"/>
                <a:cs typeface="Courier"/>
              </a:rPr>
              <a:t>a * 4</a:t>
            </a:r>
          </a:p>
          <a:p>
            <a:r>
              <a:rPr lang="da-DK" sz="1600" dirty="0" err="1">
                <a:latin typeface="Courier"/>
                <a:cs typeface="Courier"/>
              </a:rPr>
              <a:t>ans</a:t>
            </a:r>
            <a:r>
              <a:rPr lang="da-DK" sz="1600" dirty="0">
                <a:latin typeface="Courier"/>
                <a:cs typeface="Courier"/>
              </a:rPr>
              <a:t> =</a:t>
            </a:r>
          </a:p>
          <a:p>
            <a:r>
              <a:rPr lang="da-DK" sz="1600" dirty="0">
                <a:latin typeface="Courier"/>
                <a:cs typeface="Courier"/>
              </a:rPr>
              <a:t>     4     8    12</a:t>
            </a:r>
          </a:p>
          <a:p>
            <a:r>
              <a:rPr lang="da-DK" sz="1600" dirty="0">
                <a:latin typeface="Courier"/>
                <a:cs typeface="Courier"/>
              </a:rPr>
              <a:t>&gt;&gt; </a:t>
            </a:r>
            <a:r>
              <a:rPr lang="da-DK" sz="1600" dirty="0">
                <a:solidFill>
                  <a:srgbClr val="528A02"/>
                </a:solidFill>
                <a:latin typeface="Courier"/>
                <a:cs typeface="Courier"/>
              </a:rPr>
              <a:t>a .* 4</a:t>
            </a:r>
          </a:p>
          <a:p>
            <a:r>
              <a:rPr lang="da-DK" sz="1600" dirty="0" err="1">
                <a:latin typeface="Courier"/>
                <a:cs typeface="Courier"/>
              </a:rPr>
              <a:t>ans</a:t>
            </a:r>
            <a:r>
              <a:rPr lang="da-DK" sz="1600" dirty="0">
                <a:latin typeface="Courier"/>
                <a:cs typeface="Courier"/>
              </a:rPr>
              <a:t> =</a:t>
            </a:r>
          </a:p>
          <a:p>
            <a:r>
              <a:rPr lang="da-DK" sz="1600" dirty="0">
                <a:latin typeface="Courier"/>
                <a:cs typeface="Courier"/>
              </a:rPr>
              <a:t>     4     8    12</a:t>
            </a:r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6227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3908425" cy="55451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pt-BR" b="1">
                <a:latin typeface="Courier New" charset="0"/>
              </a:rPr>
              <a:t>&gt;&gt; A = [1:3;4:6;7:9]</a:t>
            </a:r>
          </a:p>
          <a:p>
            <a:r>
              <a:rPr lang="pt-BR" b="1">
                <a:latin typeface="Courier New" charset="0"/>
              </a:rPr>
              <a:t>A =</a:t>
            </a:r>
          </a:p>
          <a:p>
            <a:r>
              <a:rPr lang="pt-BR" b="1">
                <a:latin typeface="Courier New" charset="0"/>
              </a:rPr>
              <a:t>     1     2     3</a:t>
            </a:r>
          </a:p>
          <a:p>
            <a:r>
              <a:rPr lang="pt-BR" b="1">
                <a:latin typeface="Courier New" charset="0"/>
              </a:rPr>
              <a:t>     4     5     6</a:t>
            </a:r>
          </a:p>
          <a:p>
            <a:r>
              <a:rPr lang="pt-BR" b="1">
                <a:latin typeface="Courier New" charset="0"/>
              </a:rPr>
              <a:t>     7     8     9</a:t>
            </a:r>
          </a:p>
          <a:p>
            <a:endParaRPr lang="pt-BR" b="1">
              <a:latin typeface="Courier New" charset="0"/>
            </a:endParaRPr>
          </a:p>
          <a:p>
            <a:r>
              <a:rPr lang="pt-BR" b="1">
                <a:latin typeface="Courier New" charset="0"/>
              </a:rPr>
              <a:t>&gt;&gt; mean(A)</a:t>
            </a:r>
          </a:p>
          <a:p>
            <a:r>
              <a:rPr lang="pt-BR" b="1">
                <a:latin typeface="Courier New" charset="0"/>
              </a:rPr>
              <a:t>ans = </a:t>
            </a:r>
          </a:p>
          <a:p>
            <a:r>
              <a:rPr lang="pt-BR" b="1">
                <a:latin typeface="Courier New" charset="0"/>
              </a:rPr>
              <a:t>     4     5     6</a:t>
            </a:r>
          </a:p>
          <a:p>
            <a:endParaRPr lang="pt-BR" b="1">
              <a:latin typeface="Courier New" charset="0"/>
            </a:endParaRPr>
          </a:p>
          <a:p>
            <a:r>
              <a:rPr lang="pt-BR" b="1">
                <a:latin typeface="Courier New" charset="0"/>
              </a:rPr>
              <a:t>&gt;&gt; sum(A)</a:t>
            </a:r>
          </a:p>
          <a:p>
            <a:r>
              <a:rPr lang="pt-BR" b="1">
                <a:latin typeface="Courier New" charset="0"/>
              </a:rPr>
              <a:t>ans = </a:t>
            </a:r>
          </a:p>
          <a:p>
            <a:r>
              <a:rPr lang="en-GB" b="1">
                <a:latin typeface="Courier New" charset="0"/>
              </a:rPr>
              <a:t>     12    15    18</a:t>
            </a:r>
            <a:endParaRPr lang="en-US" b="1">
              <a:latin typeface="Courier New" charset="0"/>
            </a:endParaRPr>
          </a:p>
          <a:p>
            <a:endParaRPr lang="en-US" b="1">
              <a:solidFill>
                <a:srgbClr val="CC0000"/>
              </a:solidFill>
              <a:latin typeface="Courier New" charset="0"/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1673225" y="1341438"/>
            <a:ext cx="0" cy="9350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484438" y="1341438"/>
            <a:ext cx="0" cy="9350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276600" y="1341438"/>
            <a:ext cx="0" cy="9350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67263" y="1216025"/>
            <a:ext cx="398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Most common functions operate on columns by default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45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ttaway_-_2009_-_MATLAB_a_practical_introduction_to_programming_an_pdf__page_43_of_473_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67" y="1954865"/>
            <a:ext cx="6388100" cy="1143000"/>
          </a:xfrm>
          <a:prstGeom prst="rect">
            <a:avLst/>
          </a:prstGeom>
        </p:spPr>
      </p:pic>
      <p:pic>
        <p:nvPicPr>
          <p:cNvPr id="6" name="Picture 5" descr="Attaway_-_2009_-_MATLAB_a_practical_introduction_to_programming_an_pdf__page_43_of_473_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67" y="3432443"/>
            <a:ext cx="6451600" cy="1511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37767" y="1288010"/>
            <a:ext cx="3025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newvec</a:t>
            </a:r>
            <a:r>
              <a:rPr lang="en-US" dirty="0" smtClean="0"/>
              <a:t> = [1,3,5,7,9,3,6,9,12,15]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81770" y="5411567"/>
            <a:ext cx="21988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 = </a:t>
            </a:r>
            <a:r>
              <a:rPr lang="en-US" dirty="0" err="1"/>
              <a:t>newvec</a:t>
            </a:r>
            <a:r>
              <a:rPr lang="en-US" dirty="0"/>
              <a:t>(4:6) </a:t>
            </a:r>
          </a:p>
          <a:p>
            <a:r>
              <a:rPr lang="en-US" dirty="0" err="1"/>
              <a:t>newvec</a:t>
            </a:r>
            <a:r>
              <a:rPr lang="en-US" dirty="0"/>
              <a:t>([1 5 10]) </a:t>
            </a:r>
          </a:p>
          <a:p>
            <a:r>
              <a:rPr lang="en-US" i="1" dirty="0"/>
              <a:t>b(2) = </a:t>
            </a:r>
            <a:r>
              <a:rPr lang="en-US" i="1" dirty="0" smtClean="0"/>
              <a:t>11; </a:t>
            </a:r>
          </a:p>
          <a:p>
            <a:r>
              <a:rPr lang="en-US" i="1" dirty="0"/>
              <a:t>b</a:t>
            </a:r>
            <a:r>
              <a:rPr lang="en-US" i="1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2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261" y="257176"/>
            <a:ext cx="7313613" cy="868362"/>
          </a:xfrm>
        </p:spPr>
        <p:txBody>
          <a:bodyPr/>
          <a:lstStyle/>
          <a:p>
            <a:r>
              <a:rPr lang="en-GB" dirty="0" smtClean="0"/>
              <a:t>Logical indexing</a:t>
            </a: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929187"/>
          </a:xfrm>
        </p:spPr>
        <p:txBody>
          <a:bodyPr/>
          <a:lstStyle/>
          <a:p>
            <a:r>
              <a:rPr lang="en-GB"/>
              <a:t>Instead of indexing arrays directly, a logical mask can be used – an array of same size, but consisting of 1s and 0s – usually derived as result of a logical expression.</a:t>
            </a:r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900113" y="3068638"/>
            <a:ext cx="7272337" cy="32337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&gt;&gt; X = [1:10]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X =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	1   2   3   4   5   6   7   8   9   10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&gt;&gt; ii = X&gt;6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ii =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	0   0   0   0   0   0   1   1   1   1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&gt;&gt; X(ii)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ans =</a:t>
            </a:r>
          </a:p>
          <a:p>
            <a:pPr>
              <a:spcBef>
                <a:spcPct val="30000"/>
              </a:spcBef>
            </a:pPr>
            <a:r>
              <a:rPr lang="en-GB" b="1">
                <a:latin typeface="Courier New" charset="0"/>
              </a:rPr>
              <a:t>	7   8   9   10</a:t>
            </a:r>
            <a:endParaRPr lang="en-US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271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eshape, </a:t>
            </a:r>
            <a:r>
              <a:rPr lang="en-US" dirty="0" err="1" smtClean="0"/>
              <a:t>fliplr</a:t>
            </a:r>
            <a:r>
              <a:rPr lang="en-US" dirty="0" smtClean="0"/>
              <a:t>, </a:t>
            </a:r>
            <a:r>
              <a:rPr lang="en-US" dirty="0" err="1" smtClean="0"/>
              <a:t>flipud</a:t>
            </a:r>
            <a:r>
              <a:rPr lang="en-US" dirty="0" smtClean="0"/>
              <a:t>, rot90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8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844" y="2549348"/>
            <a:ext cx="7313613" cy="868362"/>
          </a:xfrm>
        </p:spPr>
        <p:txBody>
          <a:bodyPr/>
          <a:lstStyle/>
          <a:p>
            <a:r>
              <a:rPr lang="en-US" dirty="0" smtClean="0"/>
              <a:t>Vector and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7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95422"/>
            <a:ext cx="4038600" cy="3417888"/>
          </a:xfrm>
        </p:spPr>
        <p:txBody>
          <a:bodyPr/>
          <a:lstStyle/>
          <a:p>
            <a:r>
              <a:rPr lang="en-GB" sz="2000" b="1"/>
              <a:t>MATLAB indexes arrays:</a:t>
            </a:r>
          </a:p>
          <a:p>
            <a:pPr lvl="1"/>
            <a:r>
              <a:rPr lang="en-GB" sz="1800" b="1"/>
              <a:t>1 to N</a:t>
            </a:r>
          </a:p>
          <a:p>
            <a:pPr lvl="1"/>
            <a:r>
              <a:rPr lang="en-GB" sz="1800" b="1"/>
              <a:t>[row,column]</a:t>
            </a:r>
          </a:p>
          <a:p>
            <a:pPr lvl="1"/>
            <a:endParaRPr lang="en-GB" sz="1800" b="1"/>
          </a:p>
          <a:p>
            <a:pPr lvl="1">
              <a:buFontTx/>
              <a:buNone/>
            </a:pPr>
            <a:r>
              <a:rPr lang="en-GB" sz="1800" b="1">
                <a:latin typeface="Courier New" charset="0"/>
              </a:rPr>
              <a:t>[1,1   1,2   .   1,n</a:t>
            </a:r>
          </a:p>
          <a:p>
            <a:pPr lvl="1">
              <a:buFontTx/>
              <a:buNone/>
            </a:pPr>
            <a:r>
              <a:rPr lang="en-GB" sz="1800" b="1">
                <a:latin typeface="Courier New" charset="0"/>
              </a:rPr>
              <a:t> 2,1   2,2   .   2,n</a:t>
            </a:r>
          </a:p>
          <a:p>
            <a:pPr lvl="1">
              <a:buFontTx/>
              <a:buNone/>
            </a:pPr>
            <a:r>
              <a:rPr lang="en-GB" sz="1800" b="1">
                <a:latin typeface="Courier New" charset="0"/>
              </a:rPr>
              <a:t> 3,1   3,2   .   3,n</a:t>
            </a:r>
          </a:p>
          <a:p>
            <a:pPr lvl="1">
              <a:buFontTx/>
              <a:buNone/>
            </a:pPr>
            <a:r>
              <a:rPr lang="en-GB" sz="1800" b="1">
                <a:latin typeface="Courier New" charset="0"/>
              </a:rPr>
              <a:t>  .     .    .</a:t>
            </a:r>
          </a:p>
          <a:p>
            <a:pPr lvl="1">
              <a:buFontTx/>
              <a:buNone/>
            </a:pPr>
            <a:r>
              <a:rPr lang="en-GB" sz="1800" b="1">
                <a:latin typeface="Courier New" charset="0"/>
              </a:rPr>
              <a:t> m,1   m,2   .   m,n]</a:t>
            </a:r>
            <a:endParaRPr lang="en-US" sz="1800" b="1">
              <a:latin typeface="Courier New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524001" y="3163832"/>
            <a:ext cx="1079500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935164" y="2654245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n</a:t>
            </a:r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04889" y="340037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m</a:t>
            </a:r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379539" y="3165420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6524001" y="3020957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96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764055" y="3075837"/>
            <a:ext cx="1079500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244943" y="3312375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m</a:t>
            </a:r>
            <a:endParaRPr lang="en-US" dirty="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619593" y="3077425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7764055" y="2932962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1618279"/>
            <a:ext cx="7076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aseline="30000" dirty="0"/>
              <a:t>Vectors and matrices are used to store sets of values, all of which are the same type. A vector can be either a row vector or a column vector. A matrix can be </a:t>
            </a:r>
            <a:r>
              <a:rPr lang="en-US" sz="3200" baseline="30000" dirty="0" smtClean="0"/>
              <a:t>visualized </a:t>
            </a:r>
            <a:r>
              <a:rPr lang="en-US" sz="3200" baseline="30000" dirty="0"/>
              <a:t>as a table of </a:t>
            </a:r>
            <a:r>
              <a:rPr lang="en-US" sz="3200" baseline="30000" dirty="0" smtClean="0"/>
              <a:t>value.</a:t>
            </a:r>
            <a:endParaRPr lang="en-US" sz="3200" dirty="0"/>
          </a:p>
        </p:txBody>
      </p:sp>
      <p:pic>
        <p:nvPicPr>
          <p:cNvPr id="9" name="Picture 8" descr="Attaway_-_2009_-_MATLAB_a_practical_introduction_to_programming_an_pdf__page_41_of_473_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8" y="4481910"/>
            <a:ext cx="7785100" cy="952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7419" y="4012462"/>
            <a:ext cx="688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scalar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75373" y="4012462"/>
            <a:ext cx="148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vector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39978" y="4012462"/>
            <a:ext cx="112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vector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93677" y="4039482"/>
            <a:ext cx="774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62001" y="5849818"/>
            <a:ext cx="51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05071" y="5849818"/>
            <a:ext cx="51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x1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039978" y="5849818"/>
            <a:ext cx="51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1x4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28794" y="5849818"/>
            <a:ext cx="51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3x3</a:t>
            </a:r>
            <a:endParaRPr lang="en-US" dirty="0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8040688" y="2566250"/>
            <a:ext cx="3116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27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3908425" cy="55451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>
                <a:latin typeface="Courier New" charset="0"/>
              </a:rPr>
              <a:t>&gt;&gt; x=[1 2 3]</a:t>
            </a:r>
          </a:p>
          <a:p>
            <a:r>
              <a:rPr lang="en-GB" b="1">
                <a:latin typeface="Courier New" charset="0"/>
              </a:rPr>
              <a:t>x =</a:t>
            </a:r>
          </a:p>
          <a:p>
            <a:r>
              <a:rPr lang="en-GB" b="1">
                <a:latin typeface="Courier New" charset="0"/>
              </a:rPr>
              <a:t>     1     2     3</a:t>
            </a:r>
          </a:p>
          <a:p>
            <a:endParaRPr lang="en-GB" b="1">
              <a:latin typeface="Courier New" charset="0"/>
            </a:endParaRPr>
          </a:p>
          <a:p>
            <a:endParaRPr lang="en-GB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&gt;&gt; x=[1,2,3]</a:t>
            </a:r>
          </a:p>
          <a:p>
            <a:r>
              <a:rPr lang="en-GB" b="1">
                <a:latin typeface="Courier New" charset="0"/>
              </a:rPr>
              <a:t>x =</a:t>
            </a:r>
          </a:p>
          <a:p>
            <a:r>
              <a:rPr lang="en-GB" b="1">
                <a:latin typeface="Courier New" charset="0"/>
              </a:rPr>
              <a:t>     1     2     3</a:t>
            </a:r>
          </a:p>
          <a:p>
            <a:endParaRPr lang="en-GB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&gt;&gt; x=[1 </a:t>
            </a:r>
          </a:p>
          <a:p>
            <a:r>
              <a:rPr lang="en-GB" b="1">
                <a:latin typeface="Courier New" charset="0"/>
              </a:rPr>
              <a:t>      2</a:t>
            </a:r>
          </a:p>
          <a:p>
            <a:r>
              <a:rPr lang="en-GB" b="1">
                <a:latin typeface="Courier New" charset="0"/>
              </a:rPr>
              <a:t>      3</a:t>
            </a:r>
          </a:p>
          <a:p>
            <a:r>
              <a:rPr lang="en-GB" b="1">
                <a:latin typeface="Courier New" charset="0"/>
              </a:rPr>
              <a:t>      4];</a:t>
            </a:r>
          </a:p>
          <a:p>
            <a:r>
              <a:rPr lang="en-GB" b="1">
                <a:latin typeface="Courier New" charset="0"/>
              </a:rPr>
              <a:t>&gt;&gt; x=[1;2;3;4]</a:t>
            </a:r>
          </a:p>
          <a:p>
            <a:endParaRPr lang="en-GB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x =</a:t>
            </a:r>
          </a:p>
          <a:p>
            <a:r>
              <a:rPr lang="en-GB" b="1">
                <a:latin typeface="Courier New" charset="0"/>
              </a:rPr>
              <a:t>     1</a:t>
            </a:r>
          </a:p>
          <a:p>
            <a:r>
              <a:rPr lang="en-GB" b="1">
                <a:latin typeface="Courier New" charset="0"/>
              </a:rPr>
              <a:t>     2</a:t>
            </a:r>
          </a:p>
          <a:p>
            <a:r>
              <a:rPr lang="en-GB" b="1">
                <a:latin typeface="Courier New" charset="0"/>
              </a:rPr>
              <a:t>     3</a:t>
            </a:r>
          </a:p>
          <a:p>
            <a:r>
              <a:rPr lang="en-GB" b="1">
                <a:latin typeface="Courier New" charset="0"/>
              </a:rPr>
              <a:t>     4</a:t>
            </a:r>
            <a:endParaRPr lang="en-US" b="1">
              <a:latin typeface="Courier New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767263" y="692150"/>
            <a:ext cx="39814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dirty="0"/>
              <a:t>When defining variables, a </a:t>
            </a:r>
            <a:r>
              <a:rPr lang="en-GB" b="1" dirty="0"/>
              <a:t>space</a:t>
            </a:r>
            <a:r>
              <a:rPr lang="en-GB" dirty="0"/>
              <a:t> or </a:t>
            </a:r>
            <a:r>
              <a:rPr lang="en-GB" b="1" dirty="0"/>
              <a:t>comma</a:t>
            </a:r>
            <a:r>
              <a:rPr lang="en-GB" dirty="0"/>
              <a:t> separates elements on a row.</a:t>
            </a:r>
            <a:endParaRPr lang="en-US" dirty="0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767263" y="3141663"/>
            <a:ext cx="39814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A </a:t>
            </a:r>
            <a:r>
              <a:rPr lang="en-GB" b="1"/>
              <a:t>newline</a:t>
            </a:r>
            <a:r>
              <a:rPr lang="en-GB"/>
              <a:t> or </a:t>
            </a:r>
            <a:r>
              <a:rPr lang="en-GB" b="1"/>
              <a:t>semicolon</a:t>
            </a:r>
            <a:r>
              <a:rPr lang="en-GB"/>
              <a:t> forces a new row; these 2 statements are equivalent. </a:t>
            </a:r>
          </a:p>
          <a:p>
            <a:r>
              <a:rPr lang="en-GB"/>
              <a:t>NB. you can break definitions across multiple lines.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96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colon operator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Colon operator occurs in several forms</a:t>
            </a:r>
          </a:p>
          <a:p>
            <a:pPr lvl="1"/>
            <a:r>
              <a:rPr lang="en-GB"/>
              <a:t>To indicate a range (as above)</a:t>
            </a:r>
          </a:p>
          <a:p>
            <a:pPr lvl="1"/>
            <a:r>
              <a:rPr lang="en-GB"/>
              <a:t>To indicate a range with non-unit increment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3348719"/>
            <a:ext cx="7272338" cy="28527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&gt;&gt; N = 5:10:35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N =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	5	15	25	35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&gt;&gt; P = [1:3; 30:-10:10]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P =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	1	2	3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	30	20	10</a:t>
            </a:r>
            <a:endParaRPr lang="en-US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9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pic>
        <p:nvPicPr>
          <p:cNvPr id="4" name="Picture 3" descr="Attaway_-_2009_-_MATLAB_a_practical_introduction_to_programming_an_pdf__page_42_of_473_.bmp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098085"/>
            <a:ext cx="4787900" cy="1028700"/>
          </a:xfrm>
          <a:prstGeom prst="rect">
            <a:avLst/>
          </a:prstGeom>
        </p:spPr>
      </p:pic>
      <p:pic>
        <p:nvPicPr>
          <p:cNvPr id="5" name="Picture 4" descr="Attaway_-_2009_-_MATLAB_a_practical_introduction_to_programming_an_pdf__page_42_of_473_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274626"/>
            <a:ext cx="4394200" cy="977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0482" y="2593199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9  7  5  3  1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770482" y="1476256"/>
            <a:ext cx="73629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can you use the colon operator to generate the following vector?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3728753"/>
            <a:ext cx="67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Hint: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9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84213" y="620713"/>
            <a:ext cx="3908425" cy="55451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pt-BR" b="1">
                <a:latin typeface="Courier New" charset="0"/>
              </a:rPr>
              <a:t>&gt;&gt; A = [1:3;4:6;7:9]</a:t>
            </a:r>
          </a:p>
          <a:p>
            <a:r>
              <a:rPr lang="pt-BR" b="1">
                <a:latin typeface="Courier New" charset="0"/>
              </a:rPr>
              <a:t>A =</a:t>
            </a:r>
          </a:p>
          <a:p>
            <a:r>
              <a:rPr lang="pt-BR" b="1">
                <a:latin typeface="Courier New" charset="0"/>
              </a:rPr>
              <a:t>     1     2     3</a:t>
            </a:r>
          </a:p>
          <a:p>
            <a:r>
              <a:rPr lang="pt-BR" b="1">
                <a:latin typeface="Courier New" charset="0"/>
              </a:rPr>
              <a:t>     4     5     6</a:t>
            </a:r>
          </a:p>
          <a:p>
            <a:r>
              <a:rPr lang="pt-BR" b="1">
                <a:latin typeface="Courier New" charset="0"/>
              </a:rPr>
              <a:t>     7     8     9</a:t>
            </a:r>
          </a:p>
          <a:p>
            <a:endParaRPr lang="pt-BR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&gt;&gt; A(2,3)</a:t>
            </a:r>
          </a:p>
          <a:p>
            <a:r>
              <a:rPr lang="en-GB" b="1">
                <a:latin typeface="Courier New" charset="0"/>
              </a:rPr>
              <a:t>ans = </a:t>
            </a:r>
          </a:p>
          <a:p>
            <a:r>
              <a:rPr lang="en-GB" b="1">
                <a:latin typeface="Courier New" charset="0"/>
              </a:rPr>
              <a:t>	6</a:t>
            </a:r>
          </a:p>
          <a:p>
            <a:endParaRPr lang="en-GB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&gt;&gt; A(1:3,2)</a:t>
            </a:r>
          </a:p>
          <a:p>
            <a:r>
              <a:rPr lang="en-GB" b="1">
                <a:latin typeface="Courier New" charset="0"/>
              </a:rPr>
              <a:t>ans = </a:t>
            </a:r>
          </a:p>
          <a:p>
            <a:r>
              <a:rPr lang="en-GB" b="1">
                <a:latin typeface="Courier New" charset="0"/>
              </a:rPr>
              <a:t>	2</a:t>
            </a:r>
          </a:p>
          <a:p>
            <a:r>
              <a:rPr lang="en-GB" b="1">
                <a:latin typeface="Courier New" charset="0"/>
              </a:rPr>
              <a:t>	5</a:t>
            </a:r>
          </a:p>
          <a:p>
            <a:r>
              <a:rPr lang="en-GB" b="1">
                <a:latin typeface="Courier New" charset="0"/>
              </a:rPr>
              <a:t>	8</a:t>
            </a:r>
          </a:p>
          <a:p>
            <a:endParaRPr lang="en-GB" b="1">
              <a:latin typeface="Courier New" charset="0"/>
            </a:endParaRPr>
          </a:p>
          <a:p>
            <a:r>
              <a:rPr lang="en-GB" b="1">
                <a:latin typeface="Courier New" charset="0"/>
              </a:rPr>
              <a:t>&gt;&gt; A(2,:)</a:t>
            </a:r>
          </a:p>
          <a:p>
            <a:r>
              <a:rPr lang="en-GB" b="1">
                <a:latin typeface="Courier New" charset="0"/>
              </a:rPr>
              <a:t>ans =</a:t>
            </a:r>
          </a:p>
          <a:p>
            <a:r>
              <a:rPr lang="en-GB" b="1">
                <a:latin typeface="Courier New" charset="0"/>
              </a:rPr>
              <a:t>	4    5    6</a:t>
            </a:r>
            <a:endParaRPr lang="en-US" b="1">
              <a:latin typeface="Courier New" charset="0"/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4787900" y="3376613"/>
            <a:ext cx="422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The colon indicates a range, a:b (a to b)</a:t>
            </a:r>
            <a:endParaRPr lang="en-US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787900" y="5006975"/>
            <a:ext cx="419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A colon on its own indicates ALL values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6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To extract ALL the elements of an array (extracts everything to a single column vector)</a:t>
            </a:r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14400" y="2951974"/>
            <a:ext cx="3529013" cy="25225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&gt;&gt; A = [1:3; 10:10:30; 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	 100:100:300]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urier New" charset="0"/>
              </a:rPr>
              <a:t>A =</a:t>
            </a:r>
          </a:p>
          <a:p>
            <a:pPr>
              <a:spcBef>
                <a:spcPct val="20000"/>
              </a:spcBef>
            </a:pPr>
            <a:r>
              <a:rPr lang="en-GB" b="1">
                <a:latin typeface="Courier New" charset="0"/>
              </a:rPr>
              <a:t>	1	2	3</a:t>
            </a:r>
          </a:p>
          <a:p>
            <a:pPr>
              <a:spcBef>
                <a:spcPct val="20000"/>
              </a:spcBef>
            </a:pPr>
            <a:r>
              <a:rPr lang="en-GB" b="1">
                <a:latin typeface="Courier New" charset="0"/>
              </a:rPr>
              <a:t>	10	20	30</a:t>
            </a:r>
          </a:p>
          <a:p>
            <a:pPr>
              <a:spcBef>
                <a:spcPct val="20000"/>
              </a:spcBef>
            </a:pPr>
            <a:r>
              <a:rPr lang="en-GB" b="1">
                <a:latin typeface="Courier New" charset="0"/>
              </a:rPr>
              <a:t>	100	200	300</a:t>
            </a:r>
          </a:p>
          <a:p>
            <a:pPr>
              <a:spcBef>
                <a:spcPct val="20000"/>
              </a:spcBef>
            </a:pPr>
            <a:endParaRPr lang="en-GB" b="1">
              <a:latin typeface="Courier New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802188" y="2951974"/>
            <a:ext cx="3529012" cy="345281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>
                <a:latin typeface="Courier New" charset="0"/>
              </a:rPr>
              <a:t>&gt;&gt; A(:)</a:t>
            </a:r>
          </a:p>
          <a:p>
            <a:r>
              <a:rPr lang="en-GB" b="1">
                <a:latin typeface="Courier New" charset="0"/>
              </a:rPr>
              <a:t>ans =</a:t>
            </a:r>
          </a:p>
          <a:p>
            <a:r>
              <a:rPr lang="en-GB" b="1">
                <a:latin typeface="Courier New" charset="0"/>
              </a:rPr>
              <a:t>	1</a:t>
            </a:r>
          </a:p>
          <a:p>
            <a:r>
              <a:rPr lang="en-GB" b="1">
                <a:latin typeface="Courier New" charset="0"/>
              </a:rPr>
              <a:t>	10</a:t>
            </a:r>
          </a:p>
          <a:p>
            <a:r>
              <a:rPr lang="en-GB" b="1">
                <a:latin typeface="Courier New" charset="0"/>
              </a:rPr>
              <a:t>	100</a:t>
            </a:r>
          </a:p>
          <a:p>
            <a:r>
              <a:rPr lang="en-GB" b="1">
                <a:latin typeface="Courier New" charset="0"/>
              </a:rPr>
              <a:t>	2</a:t>
            </a:r>
          </a:p>
          <a:p>
            <a:r>
              <a:rPr lang="en-GB" b="1">
                <a:latin typeface="Courier New" charset="0"/>
              </a:rPr>
              <a:t>	20</a:t>
            </a:r>
          </a:p>
          <a:p>
            <a:r>
              <a:rPr lang="en-GB" b="1">
                <a:latin typeface="Courier New" charset="0"/>
              </a:rPr>
              <a:t>	200</a:t>
            </a:r>
          </a:p>
          <a:p>
            <a:r>
              <a:rPr lang="en-GB" b="1">
                <a:latin typeface="Courier New" charset="0"/>
              </a:rPr>
              <a:t>	3</a:t>
            </a:r>
          </a:p>
          <a:p>
            <a:r>
              <a:rPr lang="en-GB" b="1">
                <a:latin typeface="Courier New" charset="0"/>
              </a:rPr>
              <a:t>	30</a:t>
            </a:r>
          </a:p>
          <a:p>
            <a:r>
              <a:rPr lang="en-GB" b="1">
                <a:latin typeface="Courier New" charset="0"/>
              </a:rPr>
              <a:t>	300</a:t>
            </a:r>
            <a:endParaRPr lang="en-US" b="1">
              <a:latin typeface="Courier New" charset="0"/>
            </a:endParaRPr>
          </a:p>
          <a:p>
            <a:pPr>
              <a:spcBef>
                <a:spcPct val="20000"/>
              </a:spcBef>
            </a:pPr>
            <a:endParaRPr lang="en-GB" b="1">
              <a:latin typeface="Courier New" charset="0"/>
            </a:endParaRPr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>
            <a:off x="4083050" y="5617387"/>
            <a:ext cx="647700" cy="358775"/>
          </a:xfrm>
          <a:prstGeom prst="curvedUpArrow">
            <a:avLst>
              <a:gd name="adj1" fmla="val 36106"/>
              <a:gd name="adj2" fmla="val 7221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08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6884</TotalTime>
  <Words>677</Words>
  <Application>Microsoft Macintosh PowerPoint</Application>
  <PresentationFormat>On-screen Show (4:3)</PresentationFormat>
  <Paragraphs>174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Inkwell</vt:lpstr>
      <vt:lpstr>MATLAB vector and matrix</vt:lpstr>
      <vt:lpstr>Vector and Matrix</vt:lpstr>
      <vt:lpstr>PowerPoint Presentation</vt:lpstr>
      <vt:lpstr>PowerPoint Presentation</vt:lpstr>
      <vt:lpstr>PowerPoint Presentation</vt:lpstr>
      <vt:lpstr>The colon operator</vt:lpstr>
      <vt:lpstr>Practice</vt:lpstr>
      <vt:lpstr>PowerPoint Presentation</vt:lpstr>
      <vt:lpstr>PowerPoint Presentation</vt:lpstr>
      <vt:lpstr>Generate vector based on bulit-in functions</vt:lpstr>
      <vt:lpstr>Describing matrices</vt:lpstr>
      <vt:lpstr>PowerPoint Presentation</vt:lpstr>
      <vt:lpstr>PowerPoint Presentation</vt:lpstr>
      <vt:lpstr>PowerPoint Presentation</vt:lpstr>
      <vt:lpstr>PowerPoint Presentation</vt:lpstr>
      <vt:lpstr>Logical indexing</vt:lpstr>
      <vt:lpstr>Changing dimensions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tancy</dc:creator>
  <cp:lastModifiedBy>tancy</cp:lastModifiedBy>
  <cp:revision>40</cp:revision>
  <cp:lastPrinted>2017-08-02T11:28:09Z</cp:lastPrinted>
  <dcterms:created xsi:type="dcterms:W3CDTF">2017-08-01T02:01:51Z</dcterms:created>
  <dcterms:modified xsi:type="dcterms:W3CDTF">2017-08-12T23:14:44Z</dcterms:modified>
</cp:coreProperties>
</file>