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55"/>
  </p:notesMasterIdLst>
  <p:sldIdLst>
    <p:sldId id="256" r:id="rId2"/>
    <p:sldId id="356" r:id="rId3"/>
    <p:sldId id="273" r:id="rId4"/>
    <p:sldId id="351" r:id="rId5"/>
    <p:sldId id="392" r:id="rId6"/>
    <p:sldId id="350" r:id="rId7"/>
    <p:sldId id="352" r:id="rId8"/>
    <p:sldId id="263" r:id="rId9"/>
    <p:sldId id="272" r:id="rId10"/>
    <p:sldId id="274" r:id="rId11"/>
    <p:sldId id="265" r:id="rId12"/>
    <p:sldId id="266" r:id="rId13"/>
    <p:sldId id="267" r:id="rId14"/>
    <p:sldId id="362" r:id="rId15"/>
    <p:sldId id="359" r:id="rId16"/>
    <p:sldId id="268" r:id="rId17"/>
    <p:sldId id="269" r:id="rId18"/>
    <p:sldId id="270" r:id="rId19"/>
    <p:sldId id="271" r:id="rId20"/>
    <p:sldId id="364" r:id="rId21"/>
    <p:sldId id="365" r:id="rId22"/>
    <p:sldId id="366" r:id="rId23"/>
    <p:sldId id="368" r:id="rId24"/>
    <p:sldId id="367" r:id="rId25"/>
    <p:sldId id="353" r:id="rId26"/>
    <p:sldId id="354" r:id="rId27"/>
    <p:sldId id="363" r:id="rId28"/>
    <p:sldId id="369" r:id="rId29"/>
    <p:sldId id="388" r:id="rId30"/>
    <p:sldId id="389" r:id="rId31"/>
    <p:sldId id="390" r:id="rId32"/>
    <p:sldId id="391" r:id="rId33"/>
    <p:sldId id="355" r:id="rId34"/>
    <p:sldId id="375" r:id="rId35"/>
    <p:sldId id="382" r:id="rId36"/>
    <p:sldId id="370" r:id="rId37"/>
    <p:sldId id="371" r:id="rId38"/>
    <p:sldId id="372" r:id="rId39"/>
    <p:sldId id="373" r:id="rId40"/>
    <p:sldId id="397" r:id="rId41"/>
    <p:sldId id="374" r:id="rId42"/>
    <p:sldId id="385" r:id="rId43"/>
    <p:sldId id="393" r:id="rId44"/>
    <p:sldId id="379" r:id="rId45"/>
    <p:sldId id="384" r:id="rId46"/>
    <p:sldId id="383" r:id="rId47"/>
    <p:sldId id="380" r:id="rId48"/>
    <p:sldId id="386" r:id="rId49"/>
    <p:sldId id="301" r:id="rId50"/>
    <p:sldId id="394" r:id="rId51"/>
    <p:sldId id="395" r:id="rId52"/>
    <p:sldId id="396" r:id="rId53"/>
    <p:sldId id="39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747D-A82B-8742-9290-5AB72D984DB4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7669-734B-4D4B-A2EA-3367B61A1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r>
              <a:rPr lang="en-US" baseline="0" dirty="0" smtClean="0"/>
              <a:t> manipulation, Data visualization,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7669-734B-4D4B-A2EA-3367B61A11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“equal”</a:t>
            </a:r>
          </a:p>
          <a:p>
            <a:r>
              <a:rPr lang="en-US" dirty="0" smtClean="0"/>
              <a:t>Try to type 3.5 = </a:t>
            </a:r>
            <a:r>
              <a:rPr lang="en-US" dirty="0" err="1" smtClean="0"/>
              <a:t>num_oranges</a:t>
            </a:r>
            <a:r>
              <a:rPr lang="en-US" dirty="0" smtClean="0"/>
              <a:t> to see what happens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7669-734B-4D4B-A2EA-3367B61A11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6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Tip:</a:t>
            </a:r>
            <a:r>
              <a:rPr lang="en-US" baseline="0" dirty="0" smtClean="0"/>
              <a:t> define the variable that everyone can understand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7669-734B-4D4B-A2EA-3367B61A11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9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30000" dirty="0" smtClean="0"/>
              <a:t>mat = [3 5 7; 1 2]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7669-734B-4D4B-A2EA-3367B61A11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6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Zeros(size(</a:t>
            </a:r>
            <a:r>
              <a:rPr lang="en-US" dirty="0" err="1" smtClean="0"/>
              <a:t>my_mat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7669-734B-4D4B-A2EA-3367B61A110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0DABAEC-E592-EC40-952E-53D5BBE93699}" type="datetimeFigureOut">
              <a:rPr lang="en-US" smtClean="0"/>
              <a:t>8/5/17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6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1022" y="1078088"/>
            <a:ext cx="6477000" cy="1914144"/>
          </a:xfrm>
        </p:spPr>
        <p:txBody>
          <a:bodyPr/>
          <a:lstStyle/>
          <a:p>
            <a:pPr algn="ctr"/>
            <a:r>
              <a:rPr lang="en-US" dirty="0" smtClean="0"/>
              <a:t>MATLAB </a:t>
            </a:r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session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Tancy</a:t>
            </a:r>
          </a:p>
          <a:p>
            <a:r>
              <a:rPr lang="en-US" dirty="0" smtClean="0"/>
              <a:t>04/08/2017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78" y="3347189"/>
            <a:ext cx="1902444" cy="17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help</a:t>
            </a:r>
            <a:r>
              <a:rPr lang="en-US" dirty="0" smtClean="0"/>
              <a:t> function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doc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pop-up help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2668" y="4170281"/>
            <a:ext cx="6731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ourier"/>
                <a:cs typeface="Courier"/>
              </a:rPr>
              <a:t>&gt;&gt; </a:t>
            </a:r>
            <a:r>
              <a:rPr lang="en-US" sz="1350" dirty="0">
                <a:solidFill>
                  <a:srgbClr val="008000"/>
                </a:solidFill>
                <a:latin typeface="Courier"/>
                <a:cs typeface="Courier"/>
              </a:rPr>
              <a:t>help sin</a:t>
            </a:r>
          </a:p>
          <a:p>
            <a:r>
              <a:rPr lang="en-US" sz="1350" dirty="0">
                <a:latin typeface="Courier"/>
                <a:cs typeface="Courier"/>
              </a:rPr>
              <a:t>sin    Sine of argument in radians.</a:t>
            </a:r>
          </a:p>
          <a:p>
            <a:r>
              <a:rPr lang="en-US" sz="1350" dirty="0">
                <a:latin typeface="Courier"/>
                <a:cs typeface="Courier"/>
              </a:rPr>
              <a:t>    sin(X) is the sine of the elements of X.</a:t>
            </a:r>
          </a:p>
          <a:p>
            <a:r>
              <a:rPr lang="en-US" sz="1350" dirty="0">
                <a:latin typeface="Courier"/>
                <a:cs typeface="Courier"/>
              </a:rPr>
              <a:t> </a:t>
            </a:r>
          </a:p>
          <a:p>
            <a:r>
              <a:rPr lang="en-US" sz="1350" dirty="0">
                <a:latin typeface="Courier"/>
                <a:cs typeface="Courier"/>
              </a:rPr>
              <a:t>    See also </a:t>
            </a:r>
            <a:r>
              <a:rPr lang="en-US" sz="1350" dirty="0" err="1">
                <a:latin typeface="Courier"/>
                <a:cs typeface="Courier"/>
              </a:rPr>
              <a:t>asin</a:t>
            </a:r>
            <a:r>
              <a:rPr lang="en-US" sz="1350" dirty="0">
                <a:latin typeface="Courier"/>
                <a:cs typeface="Courier"/>
              </a:rPr>
              <a:t>, </a:t>
            </a:r>
            <a:r>
              <a:rPr lang="en-US" sz="1350" dirty="0" err="1">
                <a:latin typeface="Courier"/>
                <a:cs typeface="Courier"/>
              </a:rPr>
              <a:t>sind</a:t>
            </a:r>
            <a:r>
              <a:rPr lang="en-US" sz="1350" dirty="0">
                <a:latin typeface="Courier"/>
                <a:cs typeface="Courier"/>
              </a:rPr>
              <a:t>.</a:t>
            </a:r>
          </a:p>
          <a:p>
            <a:endParaRPr lang="en-US" sz="1350" dirty="0">
              <a:latin typeface="Courier"/>
              <a:cs typeface="Courier"/>
            </a:endParaRPr>
          </a:p>
          <a:p>
            <a:r>
              <a:rPr lang="en-US" sz="1350" dirty="0">
                <a:latin typeface="Courier"/>
                <a:cs typeface="Courier"/>
              </a:rPr>
              <a:t>    Reference page in Help browser</a:t>
            </a:r>
          </a:p>
          <a:p>
            <a:r>
              <a:rPr lang="en-US" sz="1350" dirty="0">
                <a:latin typeface="Courier"/>
                <a:cs typeface="Courier"/>
              </a:rPr>
              <a:t>       doc sin</a:t>
            </a:r>
          </a:p>
        </p:txBody>
      </p:sp>
    </p:spTree>
    <p:extLst>
      <p:ext uri="{BB962C8B-B14F-4D97-AF65-F5344CB8AC3E}">
        <p14:creationId xmlns:p14="http://schemas.microsoft.com/office/powerpoint/2010/main" val="1566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oudy Old Style"/>
                <a:cs typeface="Goudy Old Style"/>
              </a:rPr>
              <a:t>Hello World</a:t>
            </a:r>
            <a:endParaRPr lang="en-US" dirty="0">
              <a:latin typeface="Goudy Old Style"/>
              <a:cs typeface="Goudy Old Style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2422" y="1420874"/>
            <a:ext cx="7467600" cy="137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oudy Old Style"/>
                <a:cs typeface="Goudy Old Style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Goudy Old Style"/>
                <a:cs typeface="Goudy Old Style"/>
              </a:rPr>
              <a:t>my_var</a:t>
            </a:r>
            <a:r>
              <a:rPr lang="en-US" sz="2400" dirty="0">
                <a:latin typeface="Goudy Old Style"/>
                <a:cs typeface="Goudy Old Style"/>
              </a:rPr>
              <a:t> = </a:t>
            </a:r>
            <a:r>
              <a:rPr lang="ja-JP" altLang="en-US" sz="2400" dirty="0">
                <a:latin typeface="Goudy Old Style"/>
                <a:cs typeface="Goudy Old Style"/>
              </a:rPr>
              <a:t>‘</a:t>
            </a:r>
            <a:r>
              <a:rPr lang="en-US" sz="2400" dirty="0">
                <a:latin typeface="Goudy Old Style"/>
                <a:cs typeface="Goudy Old Style"/>
              </a:rPr>
              <a:t>hello </a:t>
            </a:r>
            <a:r>
              <a:rPr lang="en-US" sz="2400" dirty="0" smtClean="0">
                <a:latin typeface="Goudy Old Style"/>
                <a:cs typeface="Goudy Old Style"/>
              </a:rPr>
              <a:t>world</a:t>
            </a:r>
            <a:r>
              <a:rPr lang="en-US" dirty="0" smtClean="0">
                <a:latin typeface="Goudy Old Style"/>
                <a:cs typeface="Goudy Old Style"/>
              </a:rPr>
              <a:t>’ </a:t>
            </a:r>
            <a:r>
              <a:rPr lang="en-US" sz="2400" dirty="0" smtClean="0">
                <a:latin typeface="Goudy Old Style"/>
                <a:cs typeface="Goudy Old Style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Goudy Old Style"/>
                <a:cs typeface="Goudy Old Style"/>
              </a:rPr>
              <a:t>my_num</a:t>
            </a:r>
            <a:r>
              <a:rPr lang="en-US" dirty="0" smtClean="0">
                <a:latin typeface="Goudy Old Style"/>
                <a:cs typeface="Goudy Old Style"/>
              </a:rPr>
              <a:t> = 6 ;</a:t>
            </a:r>
            <a:endParaRPr lang="en-US" sz="2400" dirty="0">
              <a:latin typeface="Goudy Old Style"/>
              <a:cs typeface="Goudy Old Style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Goudy Old Style"/>
              <a:cs typeface="Goudy Old Style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914400" y="2895600"/>
            <a:ext cx="0" cy="4278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3460393" y="1742787"/>
            <a:ext cx="1309214" cy="13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242792" y="2256165"/>
            <a:ext cx="217601" cy="6394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08031" y="3340219"/>
            <a:ext cx="945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 dirty="0">
                <a:latin typeface="Goudy Old Style"/>
                <a:cs typeface="Goudy Old Style"/>
              </a:rPr>
              <a:t>Variable</a:t>
            </a:r>
            <a:br>
              <a:rPr lang="en-US" baseline="0" dirty="0">
                <a:latin typeface="Goudy Old Style"/>
                <a:cs typeface="Goudy Old Style"/>
              </a:rPr>
            </a:br>
            <a:r>
              <a:rPr lang="en-US" baseline="0" dirty="0">
                <a:latin typeface="Goudy Old Style"/>
                <a:cs typeface="Goudy Old Style"/>
              </a:rPr>
              <a:t> Name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09800" y="52578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aseline="0">
              <a:latin typeface="Goudy Old Style"/>
              <a:cs typeface="Goudy Old Style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952662" y="1693221"/>
            <a:ext cx="3531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 dirty="0">
                <a:latin typeface="Goudy Old Style"/>
                <a:cs typeface="Goudy Old Style"/>
              </a:rPr>
              <a:t>Single quotes denote character string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60394" y="2561896"/>
            <a:ext cx="27494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 dirty="0">
                <a:latin typeface="Goudy Old Style"/>
                <a:cs typeface="Goudy Old Style"/>
              </a:rPr>
              <a:t>Semi-colon is so you don</a:t>
            </a:r>
            <a:r>
              <a:rPr lang="ja-JP" altLang="en-US" baseline="0" dirty="0">
                <a:latin typeface="Goudy Old Style"/>
                <a:cs typeface="Goudy Old Style"/>
              </a:rPr>
              <a:t>’</a:t>
            </a:r>
            <a:r>
              <a:rPr lang="en-US" baseline="0" dirty="0">
                <a:latin typeface="Goudy Old Style"/>
                <a:cs typeface="Goudy Old Style"/>
              </a:rPr>
              <a:t>t</a:t>
            </a:r>
            <a:br>
              <a:rPr lang="en-US" baseline="0" dirty="0">
                <a:latin typeface="Goudy Old Style"/>
                <a:cs typeface="Goudy Old Style"/>
              </a:rPr>
            </a:br>
            <a:r>
              <a:rPr lang="en-US" baseline="0" dirty="0">
                <a:latin typeface="Goudy Old Style"/>
                <a:cs typeface="Goudy Old Style"/>
              </a:rPr>
              <a:t>output the result to the </a:t>
            </a:r>
            <a:br>
              <a:rPr lang="en-US" baseline="0" dirty="0">
                <a:latin typeface="Goudy Old Style"/>
                <a:cs typeface="Goudy Old Style"/>
              </a:rPr>
            </a:br>
            <a:r>
              <a:rPr lang="en-US" baseline="0" dirty="0">
                <a:latin typeface="Goudy Old Style"/>
                <a:cs typeface="Goudy Old Style"/>
              </a:rPr>
              <a:t>screen.</a:t>
            </a:r>
          </a:p>
        </p:txBody>
      </p:sp>
    </p:spTree>
    <p:extLst>
      <p:ext uri="{BB962C8B-B14F-4D97-AF65-F5344CB8AC3E}">
        <p14:creationId xmlns:p14="http://schemas.microsoft.com/office/powerpoint/2010/main" val="235026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/>
                <a:cs typeface="Goudy Old Style"/>
              </a:rPr>
              <a:t>Variables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467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Goudy Old Style"/>
                <a:cs typeface="Goudy Old Style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>
                <a:latin typeface="Goudy Old Style"/>
                <a:cs typeface="Goudy Old Style"/>
              </a:rPr>
              <a:t>my_var</a:t>
            </a:r>
            <a:r>
              <a:rPr lang="en-US" sz="2000" dirty="0">
                <a:latin typeface="Goudy Old Style"/>
                <a:cs typeface="Goudy Old Style"/>
              </a:rPr>
              <a:t> = </a:t>
            </a:r>
            <a:r>
              <a:rPr lang="ja-JP" altLang="en-US" sz="2000" dirty="0">
                <a:latin typeface="Goudy Old Style"/>
                <a:cs typeface="Goudy Old Style"/>
              </a:rPr>
              <a:t>‘</a:t>
            </a:r>
            <a:r>
              <a:rPr lang="en-US" sz="2000" dirty="0">
                <a:latin typeface="Goudy Old Style"/>
                <a:cs typeface="Goudy Old Style"/>
              </a:rPr>
              <a:t>hello world</a:t>
            </a:r>
            <a:r>
              <a:rPr lang="ja-JP" altLang="en-US" sz="2000" dirty="0">
                <a:latin typeface="Goudy Old Style"/>
                <a:cs typeface="Goudy Old Style"/>
              </a:rPr>
              <a:t>’</a:t>
            </a:r>
            <a:r>
              <a:rPr lang="en-US" sz="2000" dirty="0">
                <a:latin typeface="Goudy Old Style"/>
                <a:cs typeface="Goudy Old Style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Goudy Old Style"/>
              <a:cs typeface="Goudy Old Style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914400" y="2906889"/>
            <a:ext cx="0" cy="23096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77800" y="5186363"/>
            <a:ext cx="945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Variable</a:t>
            </a:r>
            <a:br>
              <a:rPr lang="en-US" baseline="0">
                <a:latin typeface="Goudy Old Style"/>
                <a:cs typeface="Goudy Old Style"/>
              </a:rPr>
            </a:br>
            <a:r>
              <a:rPr lang="en-US" baseline="0">
                <a:latin typeface="Goudy Old Style"/>
                <a:cs typeface="Goudy Old Style"/>
              </a:rPr>
              <a:t> Name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1752600" y="3657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 flipV="1">
            <a:off x="1752600" y="4710113"/>
            <a:ext cx="1617134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 flipV="1">
            <a:off x="3369734" y="3657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1905000" y="4724400"/>
            <a:ext cx="840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my_var</a:t>
            </a:r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2209800" y="28194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51" name="Rectangle 16"/>
          <p:cNvSpPr>
            <a:spLocks noChangeArrowheads="1"/>
          </p:cNvSpPr>
          <p:nvPr/>
        </p:nvSpPr>
        <p:spPr bwMode="auto">
          <a:xfrm>
            <a:off x="1676400" y="4038600"/>
            <a:ext cx="1842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baseline="0" dirty="0">
                <a:latin typeface="Goudy Old Style"/>
                <a:cs typeface="Goudy Old Style"/>
              </a:rPr>
              <a:t>‘</a:t>
            </a:r>
            <a:r>
              <a:rPr lang="en-US" sz="2000" baseline="0" dirty="0">
                <a:latin typeface="Goudy Old Style"/>
                <a:cs typeface="Goudy Old Style"/>
              </a:rPr>
              <a:t>hello world</a:t>
            </a:r>
            <a:r>
              <a:rPr lang="ja-JP" altLang="en-US" sz="2000" baseline="0" dirty="0">
                <a:latin typeface="Goudy Old Style"/>
                <a:cs typeface="Goudy Old Style"/>
              </a:rPr>
              <a:t>’</a:t>
            </a:r>
            <a:endParaRPr lang="en-US" sz="2000" baseline="0" dirty="0">
              <a:latin typeface="Goudy Old Style"/>
              <a:cs typeface="Goudy Old Style"/>
            </a:endParaRPr>
          </a:p>
        </p:txBody>
      </p: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5908675" y="2320925"/>
            <a:ext cx="1643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 dirty="0" err="1">
                <a:latin typeface="Goudy Old Style"/>
                <a:cs typeface="Goudy Old Style"/>
              </a:rPr>
              <a:t>num_apples</a:t>
            </a:r>
            <a:r>
              <a:rPr lang="en-US" baseline="0" dirty="0">
                <a:latin typeface="Goudy Old Style"/>
                <a:cs typeface="Goudy Old Style"/>
              </a:rPr>
              <a:t> = 7</a:t>
            </a:r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>
            <a:off x="6400800" y="3581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>
            <a:off x="6400800" y="4648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55" name="Line 20"/>
          <p:cNvSpPr>
            <a:spLocks noChangeShapeType="1"/>
          </p:cNvSpPr>
          <p:nvPr/>
        </p:nvSpPr>
        <p:spPr bwMode="auto">
          <a:xfrm flipV="1">
            <a:off x="7848600" y="3581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56" name="Rectangle 21"/>
          <p:cNvSpPr>
            <a:spLocks noChangeArrowheads="1"/>
          </p:cNvSpPr>
          <p:nvPr/>
        </p:nvSpPr>
        <p:spPr bwMode="auto">
          <a:xfrm>
            <a:off x="6324600" y="4724400"/>
            <a:ext cx="1297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num_apples</a:t>
            </a:r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>
            <a:off x="7210778" y="2743200"/>
            <a:ext cx="104422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58" name="Rectangle 24"/>
          <p:cNvSpPr>
            <a:spLocks noChangeArrowheads="1"/>
          </p:cNvSpPr>
          <p:nvPr/>
        </p:nvSpPr>
        <p:spPr bwMode="auto">
          <a:xfrm>
            <a:off x="6729413" y="397192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7</a:t>
            </a:r>
          </a:p>
        </p:txBody>
      </p:sp>
      <p:sp>
        <p:nvSpPr>
          <p:cNvPr id="10259" name="Rectangle 25"/>
          <p:cNvSpPr>
            <a:spLocks noChangeArrowheads="1"/>
          </p:cNvSpPr>
          <p:nvPr/>
        </p:nvSpPr>
        <p:spPr bwMode="auto">
          <a:xfrm>
            <a:off x="3549650" y="1927225"/>
            <a:ext cx="1940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 dirty="0" err="1">
                <a:latin typeface="Goudy Old Style"/>
                <a:cs typeface="Goudy Old Style"/>
              </a:rPr>
              <a:t>num_oranges</a:t>
            </a:r>
            <a:r>
              <a:rPr lang="en-US" baseline="0" dirty="0">
                <a:latin typeface="Goudy Old Style"/>
                <a:cs typeface="Goudy Old Style"/>
              </a:rPr>
              <a:t> = 3.5</a:t>
            </a:r>
          </a:p>
        </p:txBody>
      </p:sp>
      <p:sp>
        <p:nvSpPr>
          <p:cNvPr id="10260" name="Line 26"/>
          <p:cNvSpPr>
            <a:spLocks noChangeShapeType="1"/>
          </p:cNvSpPr>
          <p:nvPr/>
        </p:nvSpPr>
        <p:spPr bwMode="auto">
          <a:xfrm>
            <a:off x="4070350" y="364331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61" name="Line 27"/>
          <p:cNvSpPr>
            <a:spLocks noChangeShapeType="1"/>
          </p:cNvSpPr>
          <p:nvPr/>
        </p:nvSpPr>
        <p:spPr bwMode="auto">
          <a:xfrm>
            <a:off x="4070350" y="47101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62" name="Line 28"/>
          <p:cNvSpPr>
            <a:spLocks noChangeShapeType="1"/>
          </p:cNvSpPr>
          <p:nvPr/>
        </p:nvSpPr>
        <p:spPr bwMode="auto">
          <a:xfrm flipV="1">
            <a:off x="5518150" y="364331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63" name="Rectangle 29"/>
          <p:cNvSpPr>
            <a:spLocks noChangeArrowheads="1"/>
          </p:cNvSpPr>
          <p:nvPr/>
        </p:nvSpPr>
        <p:spPr bwMode="auto">
          <a:xfrm>
            <a:off x="4572000" y="4038600"/>
            <a:ext cx="471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3.5</a:t>
            </a:r>
          </a:p>
        </p:txBody>
      </p:sp>
      <p:sp>
        <p:nvSpPr>
          <p:cNvPr id="10264" name="Line 30"/>
          <p:cNvSpPr>
            <a:spLocks noChangeShapeType="1"/>
          </p:cNvSpPr>
          <p:nvPr/>
        </p:nvSpPr>
        <p:spPr bwMode="auto">
          <a:xfrm flipH="1">
            <a:off x="4876800" y="2320924"/>
            <a:ext cx="260350" cy="1641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0265" name="Rectangle 31"/>
          <p:cNvSpPr>
            <a:spLocks noChangeArrowheads="1"/>
          </p:cNvSpPr>
          <p:nvPr/>
        </p:nvSpPr>
        <p:spPr bwMode="auto">
          <a:xfrm>
            <a:off x="3962400" y="4724400"/>
            <a:ext cx="1423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num_oranges</a:t>
            </a:r>
          </a:p>
        </p:txBody>
      </p:sp>
      <p:sp>
        <p:nvSpPr>
          <p:cNvPr id="10266" name="Text Box 33"/>
          <p:cNvSpPr txBox="1">
            <a:spLocks noChangeArrowheads="1"/>
          </p:cNvSpPr>
          <p:nvPr/>
        </p:nvSpPr>
        <p:spPr bwMode="auto">
          <a:xfrm>
            <a:off x="1524000" y="5334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baseline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4123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62127"/>
            <a:ext cx="7313613" cy="868362"/>
          </a:xfrm>
        </p:spPr>
        <p:txBody>
          <a:bodyPr/>
          <a:lstStyle/>
          <a:p>
            <a:pPr eaLnBrk="1" hangingPunct="1"/>
            <a:r>
              <a:rPr lang="en-US" dirty="0">
                <a:latin typeface="Goudy Old Style"/>
                <a:cs typeface="Goudy Old Style"/>
              </a:rPr>
              <a:t>Memory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3810000" cy="3733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>
                <a:latin typeface="Goudy Old Style"/>
                <a:cs typeface="Goudy Old Style"/>
              </a:rPr>
              <a:t>Each of the values are stored in memory associated with the variable name</a:t>
            </a:r>
          </a:p>
          <a:p>
            <a:pPr eaLnBrk="1" hangingPunct="1"/>
            <a:r>
              <a:rPr lang="en-US">
                <a:latin typeface="Goudy Old Style"/>
                <a:cs typeface="Goudy Old Style"/>
              </a:rPr>
              <a:t>The </a:t>
            </a:r>
            <a:r>
              <a:rPr lang="ja-JP" altLang="en-US">
                <a:latin typeface="Goudy Old Style"/>
                <a:cs typeface="Goudy Old Style"/>
              </a:rPr>
              <a:t>“</a:t>
            </a:r>
            <a:r>
              <a:rPr lang="en-US">
                <a:latin typeface="Goudy Old Style"/>
                <a:cs typeface="Goudy Old Style"/>
              </a:rPr>
              <a:t>who</a:t>
            </a:r>
            <a:r>
              <a:rPr lang="ja-JP" altLang="en-US">
                <a:latin typeface="Goudy Old Style"/>
                <a:cs typeface="Goudy Old Style"/>
              </a:rPr>
              <a:t>”</a:t>
            </a:r>
            <a:r>
              <a:rPr lang="en-US">
                <a:latin typeface="Goudy Old Style"/>
                <a:cs typeface="Goudy Old Style"/>
              </a:rPr>
              <a:t> command will list the current variables in memory</a:t>
            </a:r>
          </a:p>
          <a:p>
            <a:pPr eaLnBrk="1" hangingPunct="1"/>
            <a:r>
              <a:rPr lang="en-US">
                <a:latin typeface="Goudy Old Style"/>
                <a:cs typeface="Goudy Old Style"/>
              </a:rPr>
              <a:t>Typing my_var will return the value of that variable</a:t>
            </a: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4953000" y="1524000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Your computer</a:t>
            </a:r>
            <a:r>
              <a:rPr lang="ja-JP" altLang="en-US" baseline="0">
                <a:latin typeface="Goudy Old Style"/>
                <a:cs typeface="Goudy Old Style"/>
              </a:rPr>
              <a:t>’</a:t>
            </a:r>
            <a:r>
              <a:rPr lang="en-US" baseline="0">
                <a:latin typeface="Goudy Old Style"/>
                <a:cs typeface="Goudy Old Style"/>
              </a:rPr>
              <a:t>s memory</a:t>
            </a:r>
          </a:p>
        </p:txBody>
      </p:sp>
      <p:graphicFrame>
        <p:nvGraphicFramePr>
          <p:cNvPr id="1134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57992"/>
              </p:ext>
            </p:extLst>
          </p:nvPr>
        </p:nvGraphicFramePr>
        <p:xfrm>
          <a:off x="4953000" y="2286000"/>
          <a:ext cx="3962400" cy="3170555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Var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my_var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‘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hello world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’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num_apples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num_oranges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subject_name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‘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john smith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’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8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9489" y="2553385"/>
            <a:ext cx="26652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6 = </a:t>
            </a:r>
            <a:r>
              <a:rPr lang="en-US" sz="3000" dirty="0" err="1" smtClean="0"/>
              <a:t>my_num</a:t>
            </a:r>
            <a:r>
              <a:rPr lang="en-US" sz="3000" dirty="0" smtClean="0"/>
              <a:t> ????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3494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with a letter of the alphabet</a:t>
            </a:r>
          </a:p>
          <a:p>
            <a:pPr lvl="1"/>
            <a:r>
              <a:rPr lang="en-US" dirty="0" err="1" smtClean="0"/>
              <a:t>myvalue</a:t>
            </a:r>
            <a:r>
              <a:rPr lang="en-US" dirty="0" smtClean="0"/>
              <a:t>/ </a:t>
            </a:r>
            <a:r>
              <a:rPr lang="en-US" dirty="0" err="1" smtClean="0"/>
              <a:t>myValue</a:t>
            </a:r>
            <a:r>
              <a:rPr lang="en-US" dirty="0" smtClean="0"/>
              <a:t> / </a:t>
            </a:r>
            <a:r>
              <a:rPr lang="en-US" dirty="0" err="1" smtClean="0"/>
              <a:t>my_value</a:t>
            </a:r>
            <a:r>
              <a:rPr lang="en-US" dirty="0" smtClean="0"/>
              <a:t> / my_value_1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limit to the length of the name</a:t>
            </a:r>
          </a:p>
          <a:p>
            <a:pPr lvl="2"/>
            <a:r>
              <a:rPr lang="en-US" dirty="0" err="1"/>
              <a:t>n</a:t>
            </a:r>
            <a:r>
              <a:rPr lang="en-US" dirty="0" err="1" smtClean="0"/>
              <a:t>amelengthmax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ase-sensitive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 not use built-in function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i, 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7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/>
                <a:cs typeface="Goudy Old Style"/>
              </a:rPr>
              <a:t>Setting values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/>
                <a:cs typeface="Goudy Old Style"/>
              </a:rPr>
              <a:t>As you have seen you set the value of a variable with the </a:t>
            </a:r>
            <a:r>
              <a:rPr lang="ja-JP" altLang="en-US">
                <a:latin typeface="Goudy Old Style"/>
                <a:cs typeface="Goudy Old Style"/>
              </a:rPr>
              <a:t>“</a:t>
            </a:r>
            <a:r>
              <a:rPr lang="en-US">
                <a:latin typeface="Goudy Old Style"/>
                <a:cs typeface="Goudy Old Style"/>
              </a:rPr>
              <a:t>=</a:t>
            </a:r>
            <a:r>
              <a:rPr lang="ja-JP" altLang="en-US">
                <a:latin typeface="Goudy Old Style"/>
                <a:cs typeface="Goudy Old Style"/>
              </a:rPr>
              <a:t>“</a:t>
            </a:r>
            <a:r>
              <a:rPr lang="en-US">
                <a:latin typeface="Goudy Old Style"/>
                <a:cs typeface="Goudy Old Style"/>
              </a:rPr>
              <a:t> sign</a:t>
            </a:r>
          </a:p>
          <a:p>
            <a:pPr eaLnBrk="1" hangingPunct="1"/>
            <a:r>
              <a:rPr lang="en-US">
                <a:latin typeface="Goudy Old Style"/>
                <a:cs typeface="Goudy Old Style"/>
              </a:rPr>
              <a:t>You can also set a variable equal to another variable or the output of an operation on a variable.  </a:t>
            </a:r>
          </a:p>
        </p:txBody>
      </p:sp>
    </p:spTree>
    <p:extLst>
      <p:ext uri="{BB962C8B-B14F-4D97-AF65-F5344CB8AC3E}">
        <p14:creationId xmlns:p14="http://schemas.microsoft.com/office/powerpoint/2010/main" val="217461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/>
                <a:cs typeface="Goudy Old Style"/>
              </a:rPr>
              <a:t>Setting values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62000" y="1752600"/>
            <a:ext cx="1830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new_var = my_var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343400" y="48768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aseline="0">
              <a:latin typeface="Goudy Old Style"/>
              <a:cs typeface="Goudy Old Style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762000" y="4191000"/>
            <a:ext cx="3397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fruit = num_apples + num_oranges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685800" y="2286000"/>
            <a:ext cx="2710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third_character = my_var(3)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4648200" y="55626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aseline="0">
              <a:latin typeface="Goudy Old Style"/>
              <a:cs typeface="Goudy Old Style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685800" y="58674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aseline="0">
              <a:latin typeface="Goudy Old Style"/>
              <a:cs typeface="Goudy Old Style"/>
            </a:endParaRP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685800" y="58674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aseline="0">
              <a:latin typeface="Goudy Old Style"/>
              <a:cs typeface="Goudy Old Style"/>
            </a:endParaRPr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 flipV="1">
            <a:off x="2895600" y="2971800"/>
            <a:ext cx="3124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6065838" y="2638425"/>
            <a:ext cx="887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this is 7</a:t>
            </a:r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 flipV="1">
            <a:off x="4038600" y="34290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7162800" y="3200400"/>
            <a:ext cx="1059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this is 3.5</a:t>
            </a:r>
          </a:p>
        </p:txBody>
      </p:sp>
      <p:sp>
        <p:nvSpPr>
          <p:cNvPr id="13326" name="Line 18"/>
          <p:cNvSpPr>
            <a:spLocks noChangeShapeType="1"/>
          </p:cNvSpPr>
          <p:nvPr/>
        </p:nvSpPr>
        <p:spPr bwMode="auto">
          <a:xfrm>
            <a:off x="1143000" y="4572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3327" name="Line 19"/>
          <p:cNvSpPr>
            <a:spLocks noChangeShapeType="1"/>
          </p:cNvSpPr>
          <p:nvPr/>
        </p:nvSpPr>
        <p:spPr bwMode="auto">
          <a:xfrm>
            <a:off x="1752600" y="4800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3328" name="Rectangle 20"/>
          <p:cNvSpPr>
            <a:spLocks noChangeArrowheads="1"/>
          </p:cNvSpPr>
          <p:nvPr/>
        </p:nvSpPr>
        <p:spPr bwMode="auto">
          <a:xfrm>
            <a:off x="6045200" y="4483100"/>
            <a:ext cx="1607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this is now 10.5</a:t>
            </a:r>
          </a:p>
        </p:txBody>
      </p:sp>
      <p:sp>
        <p:nvSpPr>
          <p:cNvPr id="13329" name="Rectangle 22"/>
          <p:cNvSpPr>
            <a:spLocks noChangeArrowheads="1"/>
          </p:cNvSpPr>
          <p:nvPr/>
        </p:nvSpPr>
        <p:spPr bwMode="auto">
          <a:xfrm>
            <a:off x="838200" y="50292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aseline="0">
              <a:latin typeface="Goudy Old Style"/>
              <a:cs typeface="Goudy Old Style"/>
            </a:endParaRPr>
          </a:p>
        </p:txBody>
      </p:sp>
      <p:sp>
        <p:nvSpPr>
          <p:cNvPr id="13330" name="Rectangle 23"/>
          <p:cNvSpPr>
            <a:spLocks noChangeArrowheads="1"/>
          </p:cNvSpPr>
          <p:nvPr/>
        </p:nvSpPr>
        <p:spPr bwMode="auto">
          <a:xfrm>
            <a:off x="762000" y="4953000"/>
            <a:ext cx="1643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num_apples = 6</a:t>
            </a:r>
          </a:p>
        </p:txBody>
      </p:sp>
      <p:sp>
        <p:nvSpPr>
          <p:cNvPr id="13331" name="Rectangle 24"/>
          <p:cNvSpPr>
            <a:spLocks noChangeArrowheads="1"/>
          </p:cNvSpPr>
          <p:nvPr/>
        </p:nvSpPr>
        <p:spPr bwMode="auto">
          <a:xfrm>
            <a:off x="1981200" y="6096000"/>
            <a:ext cx="2909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what is the value of fruit now?</a:t>
            </a:r>
          </a:p>
        </p:txBody>
      </p:sp>
      <p:sp>
        <p:nvSpPr>
          <p:cNvPr id="13332" name="Line 25"/>
          <p:cNvSpPr>
            <a:spLocks noChangeShapeType="1"/>
          </p:cNvSpPr>
          <p:nvPr/>
        </p:nvSpPr>
        <p:spPr bwMode="auto">
          <a:xfrm>
            <a:off x="1295400" y="54102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8698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786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Goudy Old Style"/>
                <a:cs typeface="Goudy Old Style"/>
              </a:rPr>
              <a:t>Changing around strings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144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sz="2800" dirty="0">
              <a:latin typeface="Goudy Old Style"/>
              <a:cs typeface="Goudy Old Style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Goudy Old Style"/>
                <a:cs typeface="Goudy Old Style"/>
              </a:rPr>
              <a:t>Typing </a:t>
            </a:r>
            <a:r>
              <a:rPr lang="en-US" sz="2800" dirty="0" err="1">
                <a:latin typeface="Goudy Old Style"/>
                <a:cs typeface="Goudy Old Style"/>
              </a:rPr>
              <a:t>my_var</a:t>
            </a:r>
            <a:r>
              <a:rPr lang="en-US" sz="2800" dirty="0">
                <a:latin typeface="Goudy Old Style"/>
                <a:cs typeface="Goudy Old Style"/>
              </a:rPr>
              <a:t>(3) will return </a:t>
            </a:r>
            <a:r>
              <a:rPr lang="ja-JP" altLang="en-US" sz="2800" dirty="0">
                <a:latin typeface="Goudy Old Style"/>
                <a:cs typeface="Goudy Old Style"/>
              </a:rPr>
              <a:t>‘</a:t>
            </a:r>
            <a:r>
              <a:rPr lang="en-US" sz="2800" dirty="0">
                <a:latin typeface="Goudy Old Style"/>
                <a:cs typeface="Goudy Old Style"/>
              </a:rPr>
              <a:t>l</a:t>
            </a:r>
            <a:r>
              <a:rPr lang="ja-JP" altLang="en-US" sz="2800" dirty="0">
                <a:latin typeface="Goudy Old Style"/>
                <a:cs typeface="Goudy Old Style"/>
              </a:rPr>
              <a:t>’</a:t>
            </a:r>
            <a:endParaRPr lang="en-US" sz="2800" dirty="0">
              <a:latin typeface="Goudy Old Style"/>
              <a:cs typeface="Goudy Old Style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Goudy Old Style"/>
              <a:cs typeface="Goudy Old Style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Goudy Old Style"/>
              <a:cs typeface="Goudy Old Style"/>
            </a:endParaRPr>
          </a:p>
          <a:p>
            <a:pPr eaLnBrk="1" hangingPunct="1">
              <a:buFontTx/>
              <a:buNone/>
            </a:pPr>
            <a:r>
              <a:rPr lang="en-US" sz="2800" dirty="0" err="1">
                <a:latin typeface="Goudy Old Style"/>
                <a:cs typeface="Goudy Old Style"/>
              </a:rPr>
              <a:t>my_var</a:t>
            </a:r>
            <a:r>
              <a:rPr lang="en-US" sz="2800" dirty="0">
                <a:latin typeface="Goudy Old Style"/>
                <a:cs typeface="Goudy Old Style"/>
              </a:rPr>
              <a:t>(3) = </a:t>
            </a:r>
            <a:r>
              <a:rPr lang="en-US" sz="2800" dirty="0" err="1">
                <a:latin typeface="Goudy Old Style"/>
                <a:cs typeface="Goudy Old Style"/>
              </a:rPr>
              <a:t>my_var</a:t>
            </a:r>
            <a:r>
              <a:rPr lang="en-US" sz="2800" dirty="0">
                <a:latin typeface="Goudy Old Style"/>
                <a:cs typeface="Goudy Old Style"/>
              </a:rPr>
              <a:t>(1)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Goudy Old Style"/>
                <a:cs typeface="Goudy Old Style"/>
              </a:rPr>
              <a:t/>
            </a:r>
            <a:br>
              <a:rPr lang="en-US" sz="2800" dirty="0">
                <a:latin typeface="Goudy Old Style"/>
                <a:cs typeface="Goudy Old Style"/>
              </a:rPr>
            </a:br>
            <a:r>
              <a:rPr lang="en-US" sz="2800" dirty="0">
                <a:latin typeface="Goudy Old Style"/>
                <a:cs typeface="Goudy Old Style"/>
              </a:rPr>
              <a:t>Now what is the value of </a:t>
            </a:r>
            <a:r>
              <a:rPr lang="en-US" sz="2800" dirty="0" err="1">
                <a:latin typeface="Goudy Old Style"/>
                <a:cs typeface="Goudy Old Style"/>
              </a:rPr>
              <a:t>my_var</a:t>
            </a:r>
            <a:r>
              <a:rPr lang="en-US" sz="2800" dirty="0">
                <a:latin typeface="Goudy Old Style"/>
                <a:cs typeface="Goudy Old Style"/>
              </a:rPr>
              <a:t>?</a:t>
            </a:r>
          </a:p>
          <a:p>
            <a:pPr eaLnBrk="1" hangingPunct="1">
              <a:buFontTx/>
              <a:buNone/>
            </a:pPr>
            <a:endParaRPr lang="en-US" sz="2800" dirty="0">
              <a:latin typeface="Goudy Old Style"/>
              <a:cs typeface="Goudy Old Style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362200" y="1981200"/>
            <a:ext cx="3429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791200" y="1752600"/>
            <a:ext cx="1908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my_var is currently</a:t>
            </a:r>
            <a:br>
              <a:rPr lang="en-US" baseline="0">
                <a:latin typeface="Goudy Old Style"/>
                <a:cs typeface="Goudy Old Style"/>
              </a:rPr>
            </a:br>
            <a:r>
              <a:rPr lang="ja-JP" altLang="en-US" baseline="0">
                <a:latin typeface="Goudy Old Style"/>
                <a:cs typeface="Goudy Old Style"/>
              </a:rPr>
              <a:t>‘</a:t>
            </a:r>
            <a:r>
              <a:rPr lang="en-US" baseline="0">
                <a:latin typeface="Goudy Old Style"/>
                <a:cs typeface="Goudy Old Style"/>
              </a:rPr>
              <a:t>hello world</a:t>
            </a:r>
            <a:r>
              <a:rPr lang="ja-JP" altLang="en-US" baseline="0">
                <a:latin typeface="Goudy Old Style"/>
                <a:cs typeface="Goudy Old Style"/>
              </a:rPr>
              <a:t>’</a:t>
            </a:r>
            <a:endParaRPr lang="en-US" baseline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80168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/>
                <a:cs typeface="Goudy Old Style"/>
              </a:rPr>
              <a:t>Calling Functions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33725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Goudy Old Style"/>
                <a:cs typeface="Goudy Old Style"/>
              </a:rPr>
              <a:t>A function is a program that you call on to do some sort of </a:t>
            </a:r>
            <a:r>
              <a:rPr lang="en-US" dirty="0" smtClean="0">
                <a:latin typeface="Goudy Old Style"/>
                <a:cs typeface="Goudy Old Style"/>
              </a:rPr>
              <a:t>action</a:t>
            </a:r>
          </a:p>
          <a:p>
            <a:pPr lvl="1"/>
            <a:r>
              <a:rPr lang="en-US" dirty="0" smtClean="0">
                <a:latin typeface="Goudy Old Style"/>
                <a:cs typeface="Goudy Old Style"/>
              </a:rPr>
              <a:t>length</a:t>
            </a:r>
            <a:r>
              <a:rPr lang="en-US" dirty="0">
                <a:latin typeface="Goudy Old Style"/>
                <a:cs typeface="Goudy Old Style"/>
              </a:rPr>
              <a:t>(</a:t>
            </a:r>
            <a:r>
              <a:rPr lang="ja-JP" altLang="en-US" dirty="0">
                <a:latin typeface="Goudy Old Style"/>
                <a:cs typeface="Goudy Old Style"/>
              </a:rPr>
              <a:t>‘</a:t>
            </a:r>
            <a:r>
              <a:rPr lang="en-US" dirty="0">
                <a:latin typeface="Goudy Old Style"/>
                <a:cs typeface="Goudy Old Style"/>
              </a:rPr>
              <a:t>hello world</a:t>
            </a:r>
            <a:r>
              <a:rPr lang="ja-JP" altLang="en-US" dirty="0">
                <a:latin typeface="Goudy Old Style"/>
                <a:cs typeface="Goudy Old Style"/>
              </a:rPr>
              <a:t>’</a:t>
            </a:r>
            <a:r>
              <a:rPr lang="en-US" dirty="0" smtClean="0">
                <a:latin typeface="Goudy Old Style"/>
                <a:cs typeface="Goudy Old Style"/>
              </a:rPr>
              <a:t>)</a:t>
            </a:r>
          </a:p>
          <a:p>
            <a:pPr lvl="1"/>
            <a:r>
              <a:rPr lang="en-US" dirty="0" smtClean="0">
                <a:latin typeface="Goudy Old Style"/>
                <a:cs typeface="Goudy Old Style"/>
              </a:rPr>
              <a:t>length</a:t>
            </a:r>
            <a:r>
              <a:rPr lang="en-US" dirty="0">
                <a:latin typeface="Goudy Old Style"/>
                <a:cs typeface="Goudy Old Style"/>
              </a:rPr>
              <a:t>(</a:t>
            </a:r>
            <a:r>
              <a:rPr lang="en-US" dirty="0" err="1">
                <a:latin typeface="Goudy Old Style"/>
                <a:cs typeface="Goudy Old Style"/>
              </a:rPr>
              <a:t>my_var</a:t>
            </a:r>
            <a:r>
              <a:rPr lang="en-US" dirty="0" smtClean="0">
                <a:latin typeface="Goudy Old Style"/>
                <a:cs typeface="Goudy Old Style"/>
              </a:rPr>
              <a:t>)</a:t>
            </a:r>
          </a:p>
          <a:p>
            <a:pPr lvl="1"/>
            <a:r>
              <a:rPr lang="en-US" dirty="0" err="1" smtClean="0">
                <a:latin typeface="Goudy Old Style"/>
                <a:cs typeface="Goudy Old Style"/>
              </a:rPr>
              <a:t>disp</a:t>
            </a:r>
            <a:r>
              <a:rPr lang="en-US" dirty="0">
                <a:latin typeface="Goudy Old Style"/>
                <a:cs typeface="Goudy Old Style"/>
              </a:rPr>
              <a:t>(</a:t>
            </a:r>
            <a:r>
              <a:rPr lang="en-US" dirty="0" err="1">
                <a:latin typeface="Goudy Old Style"/>
                <a:cs typeface="Goudy Old Style"/>
              </a:rPr>
              <a:t>my_var</a:t>
            </a:r>
            <a:r>
              <a:rPr lang="en-US" dirty="0" smtClean="0">
                <a:latin typeface="Goudy Old Style"/>
                <a:cs typeface="Goudy Old Style"/>
              </a:rPr>
              <a:t>)</a:t>
            </a:r>
          </a:p>
          <a:p>
            <a:r>
              <a:rPr lang="en-US" dirty="0" smtClean="0">
                <a:latin typeface="Goudy Old Style"/>
                <a:cs typeface="Goudy Old Style"/>
              </a:rPr>
              <a:t>Clearing </a:t>
            </a:r>
            <a:r>
              <a:rPr lang="en-US" dirty="0">
                <a:latin typeface="Goudy Old Style"/>
                <a:cs typeface="Goudy Old Style"/>
              </a:rPr>
              <a:t>variables:</a:t>
            </a:r>
            <a:br>
              <a:rPr lang="en-US" dirty="0">
                <a:latin typeface="Goudy Old Style"/>
                <a:cs typeface="Goudy Old Style"/>
              </a:rPr>
            </a:br>
            <a:r>
              <a:rPr lang="en-US" dirty="0">
                <a:latin typeface="Goudy Old Style"/>
                <a:cs typeface="Goudy Old Style"/>
              </a:rPr>
              <a:t>	clear x</a:t>
            </a:r>
            <a:br>
              <a:rPr lang="en-US" dirty="0">
                <a:latin typeface="Goudy Old Style"/>
                <a:cs typeface="Goudy Old Style"/>
              </a:rPr>
            </a:br>
            <a:r>
              <a:rPr lang="en-US" dirty="0">
                <a:latin typeface="Goudy Old Style"/>
                <a:cs typeface="Goudy Old Style"/>
              </a:rPr>
              <a:t>	clear all</a:t>
            </a:r>
          </a:p>
          <a:p>
            <a:endParaRPr lang="en-US" dirty="0" smtClean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94483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and Assignment Statements</a:t>
            </a:r>
          </a:p>
          <a:p>
            <a:endParaRPr lang="en-US" dirty="0" smtClean="0"/>
          </a:p>
          <a:p>
            <a:r>
              <a:rPr lang="en-US" dirty="0" smtClean="0"/>
              <a:t>Vector and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9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pic>
        <p:nvPicPr>
          <p:cNvPr id="4" name="Picture 3" descr="Attaway_-_2009_-_MATLAB_a_practical_introduction_to_programming_an_pdf__page_32_of_473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" y="1596674"/>
            <a:ext cx="6210650" cy="2226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28" y="4485311"/>
            <a:ext cx="15000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+ 5 * 3 </a:t>
            </a:r>
          </a:p>
          <a:p>
            <a:endParaRPr lang="en-US" dirty="0" smtClean="0"/>
          </a:p>
          <a:p>
            <a:r>
              <a:rPr lang="en-US" dirty="0" smtClean="0"/>
              <a:t>(4+5) * 3</a:t>
            </a:r>
          </a:p>
          <a:p>
            <a:endParaRPr lang="en-US" dirty="0"/>
          </a:p>
          <a:p>
            <a:r>
              <a:rPr lang="en-US" dirty="0" smtClean="0"/>
              <a:t>5 –(6*(4+2))</a:t>
            </a:r>
          </a:p>
          <a:p>
            <a:endParaRPr lang="en-US" dirty="0"/>
          </a:p>
          <a:p>
            <a:r>
              <a:rPr lang="en-US" dirty="0" smtClean="0"/>
              <a:t>(4 + (3 * 5))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" name="Picture 4" descr="Attaway_-_2009_-_MATLAB_a_practical_introduction_to_programming_an_pdf__page_33_of_473_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2"/>
          <a:stretch/>
        </p:blipFill>
        <p:spPr>
          <a:xfrm>
            <a:off x="1337834" y="1918415"/>
            <a:ext cx="6565900" cy="33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Build-In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89" y="1371601"/>
            <a:ext cx="8377213" cy="50861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Useful functions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ix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eil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ound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</a:t>
            </a:r>
          </a:p>
          <a:p>
            <a:pPr lvl="1"/>
            <a:r>
              <a:rPr lang="en-US" dirty="0" smtClean="0"/>
              <a:t>sign</a:t>
            </a:r>
          </a:p>
          <a:p>
            <a:pPr lvl="1"/>
            <a:r>
              <a:rPr lang="en-US" dirty="0" smtClean="0"/>
              <a:t>abs</a:t>
            </a:r>
          </a:p>
          <a:p>
            <a:pPr lvl="1"/>
            <a:r>
              <a:rPr lang="en-US" dirty="0" smtClean="0"/>
              <a:t>rand</a:t>
            </a:r>
          </a:p>
          <a:p>
            <a:r>
              <a:rPr lang="en-US" dirty="0"/>
              <a:t>h</a:t>
            </a:r>
            <a:r>
              <a:rPr lang="en-US" dirty="0" smtClean="0"/>
              <a:t>elp rem</a:t>
            </a:r>
          </a:p>
          <a:p>
            <a:r>
              <a:rPr lang="en-US" dirty="0"/>
              <a:t>r</a:t>
            </a:r>
            <a:r>
              <a:rPr lang="en-US" dirty="0" smtClean="0"/>
              <a:t>em(13, 5) </a:t>
            </a:r>
            <a:r>
              <a:rPr lang="en-US" dirty="0" smtClean="0">
                <a:sym typeface="Wingdings"/>
              </a:rPr>
              <a:t>3</a:t>
            </a:r>
          </a:p>
          <a:p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em(5,13) ?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98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/>
                <a:cs typeface="Goudy Old Style"/>
              </a:rPr>
              <a:t>loops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oudy Old Style"/>
                <a:cs typeface="Goudy Old Style"/>
              </a:rPr>
              <a:t>Used to repeat the same chunk of code many times</a:t>
            </a:r>
          </a:p>
          <a:p>
            <a:pPr eaLnBrk="1" hangingPunct="1">
              <a:buFontTx/>
              <a:buNone/>
            </a:pPr>
            <a:endParaRPr lang="en-US" dirty="0">
              <a:latin typeface="Goudy Old Style"/>
              <a:cs typeface="Goudy Old Style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latin typeface="Goudy Old Style"/>
                <a:cs typeface="Goudy Old Style"/>
              </a:rPr>
              <a:t>for </a:t>
            </a:r>
            <a:r>
              <a:rPr lang="en-US" sz="2200" dirty="0" err="1">
                <a:latin typeface="Goudy Old Style"/>
                <a:cs typeface="Goudy Old Style"/>
              </a:rPr>
              <a:t>i</a:t>
            </a:r>
            <a:r>
              <a:rPr lang="en-US" sz="2200" dirty="0">
                <a:latin typeface="Goudy Old Style"/>
                <a:cs typeface="Goudy Old Style"/>
              </a:rPr>
              <a:t>=1:5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latin typeface="Goudy Old Style"/>
                <a:cs typeface="Goudy Old Style"/>
              </a:rPr>
              <a:t>	</a:t>
            </a:r>
            <a:r>
              <a:rPr lang="en-US" sz="2200" dirty="0" err="1">
                <a:latin typeface="Goudy Old Style"/>
                <a:cs typeface="Goudy Old Style"/>
              </a:rPr>
              <a:t>disp</a:t>
            </a:r>
            <a:r>
              <a:rPr lang="en-US" sz="2200" dirty="0">
                <a:latin typeface="Goudy Old Style"/>
                <a:cs typeface="Goudy Old Style"/>
              </a:rPr>
              <a:t>(</a:t>
            </a:r>
            <a:r>
              <a:rPr lang="en-US" sz="2200" dirty="0" err="1">
                <a:latin typeface="Goudy Old Style"/>
                <a:cs typeface="Goudy Old Style"/>
              </a:rPr>
              <a:t>i</a:t>
            </a:r>
            <a:r>
              <a:rPr lang="en-US" sz="2200" dirty="0">
                <a:latin typeface="Goudy Old Style"/>
                <a:cs typeface="Goudy Old Style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latin typeface="Goudy Old Style"/>
                <a:cs typeface="Goudy Old Style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59824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2" y="1569155"/>
            <a:ext cx="7578902" cy="4419600"/>
          </a:xfrm>
        </p:spPr>
        <p:txBody>
          <a:bodyPr/>
          <a:lstStyle/>
          <a:p>
            <a:r>
              <a:rPr lang="en-US" dirty="0" smtClean="0"/>
              <a:t>Anything you type into the workspace can also be run from a script</a:t>
            </a:r>
          </a:p>
          <a:p>
            <a:r>
              <a:rPr lang="en-US" dirty="0" smtClean="0"/>
              <a:t>“.m” files are just saved lists of </a:t>
            </a:r>
            <a:r>
              <a:rPr lang="en-US" dirty="0" err="1" smtClean="0"/>
              <a:t>matlab</a:t>
            </a:r>
            <a:r>
              <a:rPr lang="en-US" dirty="0" smtClean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31805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Old Style"/>
                <a:cs typeface="Goudy Old Style"/>
              </a:rPr>
              <a:t>Comments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oudy Old Style"/>
                <a:cs typeface="Goudy Old Style"/>
              </a:rPr>
              <a:t>Comments are descriptions of what is happening in your code. </a:t>
            </a:r>
          </a:p>
          <a:p>
            <a:pPr eaLnBrk="1" hangingPunct="1"/>
            <a:r>
              <a:rPr lang="en-US" dirty="0">
                <a:latin typeface="Goudy Old Style"/>
                <a:cs typeface="Goudy Old Style"/>
              </a:rPr>
              <a:t>They are need to follow what is happening for debugging purposes</a:t>
            </a:r>
          </a:p>
          <a:p>
            <a:pPr eaLnBrk="1" hangingPunct="1"/>
            <a:r>
              <a:rPr lang="en-US" dirty="0">
                <a:latin typeface="Goudy Old Style"/>
                <a:cs typeface="Goudy Old Style"/>
              </a:rPr>
              <a:t>At the beginning of a script you put in a type of comment called a header</a:t>
            </a:r>
          </a:p>
        </p:txBody>
      </p:sp>
    </p:spTree>
    <p:extLst>
      <p:ext uri="{BB962C8B-B14F-4D97-AF65-F5344CB8AC3E}">
        <p14:creationId xmlns:p14="http://schemas.microsoft.com/office/powerpoint/2010/main" val="107118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429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Goudy Old Style"/>
                <a:cs typeface="Goudy Old Style"/>
              </a:rPr>
              <a:t>% </a:t>
            </a:r>
            <a:r>
              <a:rPr lang="en-US" sz="2800" dirty="0" err="1">
                <a:latin typeface="Goudy Old Style"/>
                <a:cs typeface="Goudy Old Style"/>
              </a:rPr>
              <a:t>mix_strings.m</a:t>
            </a:r>
            <a:r>
              <a:rPr lang="en-US" sz="2800" dirty="0">
                <a:latin typeface="Goudy Old Style"/>
                <a:cs typeface="Goudy Old Style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Goudy Old Style"/>
                <a:cs typeface="Goudy Old Style"/>
              </a:rPr>
              <a:t>%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Goudy Old Style"/>
                <a:cs typeface="Goudy Old Style"/>
              </a:rPr>
              <a:t>% </a:t>
            </a:r>
            <a:r>
              <a:rPr lang="en-US" sz="2800" dirty="0" smtClean="0">
                <a:latin typeface="Goudy Old Style"/>
                <a:cs typeface="Goudy Old Style"/>
              </a:rPr>
              <a:t>Purpose: scramble letters in a string</a:t>
            </a:r>
            <a:endParaRPr lang="en-US" sz="2800" dirty="0">
              <a:latin typeface="Goudy Old Style"/>
              <a:cs typeface="Goudy Old Style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latin typeface="Goudy Old Style"/>
                <a:cs typeface="Goudy Old Style"/>
              </a:rPr>
              <a:t>% </a:t>
            </a:r>
            <a:r>
              <a:rPr lang="en-US" sz="2800" dirty="0">
                <a:cs typeface="Goudy Old Style"/>
              </a:rPr>
              <a:t>D</a:t>
            </a:r>
            <a:r>
              <a:rPr lang="en-US" sz="2800" dirty="0" smtClean="0">
                <a:cs typeface="Goudy Old Style"/>
              </a:rPr>
              <a:t>isplays </a:t>
            </a:r>
            <a:r>
              <a:rPr lang="en-US" sz="2800" dirty="0">
                <a:cs typeface="Goudy Old Style"/>
              </a:rPr>
              <a:t>the string </a:t>
            </a:r>
            <a:r>
              <a:rPr lang="ja-JP" altLang="en-US" sz="2800" dirty="0">
                <a:cs typeface="Goudy Old Style"/>
              </a:rPr>
              <a:t>‘</a:t>
            </a:r>
            <a:r>
              <a:rPr lang="en-US" sz="2800" dirty="0">
                <a:cs typeface="Goudy Old Style"/>
              </a:rPr>
              <a:t>hello world</a:t>
            </a:r>
            <a:r>
              <a:rPr lang="ja-JP" altLang="en-US" sz="2800" dirty="0" smtClean="0">
                <a:cs typeface="Goudy Old Style"/>
              </a:rPr>
              <a:t>’</a:t>
            </a:r>
            <a:endParaRPr lang="en-US" altLang="ja-JP" sz="2800" dirty="0" smtClean="0">
              <a:cs typeface="Goudy Old Style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cs typeface="Goudy Old Style"/>
              </a:rPr>
              <a:t>%</a:t>
            </a:r>
            <a:r>
              <a:rPr lang="en-US" sz="2800" dirty="0" smtClean="0">
                <a:cs typeface="Goudy Old Style"/>
              </a:rPr>
              <a:t> </a:t>
            </a:r>
            <a:r>
              <a:rPr lang="en-US" sz="2800" dirty="0">
                <a:cs typeface="Goudy Old Style"/>
              </a:rPr>
              <a:t>Then </a:t>
            </a:r>
            <a:r>
              <a:rPr lang="en-US" sz="2800" dirty="0">
                <a:latin typeface="Goudy Old Style"/>
                <a:cs typeface="Goudy Old Style"/>
              </a:rPr>
              <a:t>scrambles letters in that string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Goudy Old Style"/>
                <a:cs typeface="Goudy Old Style"/>
              </a:rPr>
              <a:t>% displays the scrambled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Goudy Old Style"/>
                <a:cs typeface="Goudy Old Style"/>
              </a:rPr>
              <a:t>%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Goudy Old Style"/>
                <a:cs typeface="Goudy Old Style"/>
              </a:rPr>
              <a:t>% written by XYZ </a:t>
            </a:r>
            <a:r>
              <a:rPr lang="en-US" sz="2800" dirty="0" smtClean="0">
                <a:latin typeface="Goudy Old Style"/>
                <a:cs typeface="Goudy Old Style"/>
              </a:rPr>
              <a:t>4/08/2017 </a:t>
            </a:r>
            <a:endParaRPr lang="en-US" sz="2800" dirty="0">
              <a:latin typeface="Goudy Old Style"/>
              <a:cs typeface="Goudy Old Style"/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 flipH="1" flipV="1">
            <a:off x="2459118" y="2209800"/>
            <a:ext cx="3789282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676400" y="609600"/>
            <a:ext cx="5599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aseline="0">
                <a:latin typeface="Goudy Old Style"/>
                <a:cs typeface="Goudy Old Style"/>
              </a:rPr>
              <a:t>% symbol makes this line </a:t>
            </a:r>
            <a:r>
              <a:rPr lang="ja-JP" altLang="en-US" sz="2000" baseline="0">
                <a:latin typeface="Goudy Old Style"/>
                <a:cs typeface="Goudy Old Style"/>
              </a:rPr>
              <a:t>“</a:t>
            </a:r>
            <a:r>
              <a:rPr lang="en-US" sz="2000" baseline="0">
                <a:latin typeface="Goudy Old Style"/>
                <a:cs typeface="Goudy Old Style"/>
              </a:rPr>
              <a:t>commented out</a:t>
            </a:r>
            <a:r>
              <a:rPr lang="ja-JP" altLang="en-US" sz="2000" baseline="0">
                <a:latin typeface="Goudy Old Style"/>
                <a:cs typeface="Goudy Old Style"/>
              </a:rPr>
              <a:t>”</a:t>
            </a:r>
            <a:r>
              <a:rPr lang="en-US" sz="2000" baseline="0">
                <a:latin typeface="Goudy Old Style"/>
                <a:cs typeface="Goudy Old Style"/>
              </a:rPr>
              <a:t/>
            </a:r>
            <a:br>
              <a:rPr lang="en-US" sz="2000" baseline="0">
                <a:latin typeface="Goudy Old Style"/>
                <a:cs typeface="Goudy Old Style"/>
              </a:rPr>
            </a:br>
            <a:r>
              <a:rPr lang="en-US" sz="2000" baseline="0">
                <a:latin typeface="Goudy Old Style"/>
                <a:cs typeface="Goudy Old Style"/>
              </a:rPr>
              <a:t>  This means that the computer will ignore these lines</a:t>
            </a:r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 flipH="1">
            <a:off x="914400" y="9906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6248400" y="2209800"/>
            <a:ext cx="1313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Name of file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 flipV="1">
            <a:off x="4783119" y="4066502"/>
            <a:ext cx="2608281" cy="119129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6858000" y="5129213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Description: What does this file do?</a:t>
            </a:r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 flipH="1" flipV="1">
            <a:off x="2459118" y="5512068"/>
            <a:ext cx="1427082" cy="10411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oudy Old Style"/>
              <a:cs typeface="Goudy Old Style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3886200" y="6400800"/>
            <a:ext cx="2420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0">
                <a:latin typeface="Goudy Old Style"/>
                <a:cs typeface="Goudy Old Style"/>
              </a:rPr>
              <a:t>Who wrote it and when?</a:t>
            </a:r>
          </a:p>
        </p:txBody>
      </p:sp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1676400" y="1219200"/>
            <a:ext cx="5415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aseline="0" dirty="0">
                <a:latin typeface="Goudy Old Style"/>
                <a:cs typeface="Goudy Old Style"/>
              </a:rPr>
              <a:t>These lines </a:t>
            </a:r>
            <a:r>
              <a:rPr lang="en-US" sz="2000" baseline="0" dirty="0" smtClean="0">
                <a:latin typeface="Goudy Old Style"/>
                <a:cs typeface="Goudy Old Style"/>
              </a:rPr>
              <a:t>aren</a:t>
            </a:r>
            <a:r>
              <a:rPr lang="en-US" sz="2000" dirty="0" smtClean="0">
                <a:latin typeface="Goudy Old Style"/>
                <a:cs typeface="Goudy Old Style"/>
              </a:rPr>
              <a:t>’t</a:t>
            </a:r>
            <a:r>
              <a:rPr lang="en-US" sz="2000" baseline="0" dirty="0" smtClean="0">
                <a:latin typeface="Goudy Old Style"/>
                <a:cs typeface="Goudy Old Style"/>
              </a:rPr>
              <a:t> </a:t>
            </a:r>
            <a:r>
              <a:rPr lang="en-US" sz="2000" baseline="0" dirty="0">
                <a:latin typeface="Goudy Old Style"/>
                <a:cs typeface="Goudy Old Style"/>
              </a:rPr>
              <a:t>for the computer, they are for you</a:t>
            </a:r>
          </a:p>
        </p:txBody>
      </p:sp>
    </p:spTree>
    <p:extLst>
      <p:ext uri="{BB962C8B-B14F-4D97-AF65-F5344CB8AC3E}">
        <p14:creationId xmlns:p14="http://schemas.microsoft.com/office/powerpoint/2010/main" val="422377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Goudy Old Style"/>
              </a:rPr>
              <a:t>Please generate a </a:t>
            </a:r>
            <a:r>
              <a:rPr lang="en-US" dirty="0" err="1" smtClean="0">
                <a:cs typeface="Goudy Old Style"/>
              </a:rPr>
              <a:t>mixstring</a:t>
            </a:r>
            <a:r>
              <a:rPr lang="en-US" dirty="0">
                <a:cs typeface="Goudy Old Style"/>
              </a:rPr>
              <a:t> </a:t>
            </a:r>
            <a:r>
              <a:rPr lang="en-US" dirty="0" smtClean="0">
                <a:cs typeface="Goudy Old Style"/>
              </a:rPr>
              <a:t>witch the random characters from </a:t>
            </a:r>
            <a:r>
              <a:rPr lang="en-US" dirty="0" err="1" smtClean="0">
                <a:cs typeface="Goudy Old Style"/>
              </a:rPr>
              <a:t>my_val</a:t>
            </a:r>
            <a:endParaRPr lang="en-US" dirty="0" smtClean="0">
              <a:cs typeface="Goudy Old Style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cs typeface="Goudy Old Style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Goudy Old Style"/>
              </a:rPr>
              <a:t>Hint: ceil, rand, length</a:t>
            </a:r>
          </a:p>
        </p:txBody>
      </p:sp>
    </p:spTree>
    <p:extLst>
      <p:ext uri="{BB962C8B-B14F-4D97-AF65-F5344CB8AC3E}">
        <p14:creationId xmlns:p14="http://schemas.microsoft.com/office/powerpoint/2010/main" val="348179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latin typeface="Arial" charset="0"/>
              </a:rPr>
              <a:t>clear all;</a:t>
            </a:r>
          </a:p>
          <a:p>
            <a:pPr>
              <a:lnSpc>
                <a:spcPct val="90000"/>
              </a:lnSpc>
              <a:buNone/>
            </a:pPr>
            <a:r>
              <a:rPr lang="en-US" dirty="0" err="1">
                <a:latin typeface="Arial" charset="0"/>
              </a:rPr>
              <a:t>my_var</a:t>
            </a:r>
            <a:r>
              <a:rPr lang="en-US" dirty="0">
                <a:latin typeface="Arial" charset="0"/>
              </a:rPr>
              <a:t> = 'hello world';  </a:t>
            </a:r>
          </a:p>
          <a:p>
            <a:pPr>
              <a:lnSpc>
                <a:spcPct val="90000"/>
              </a:lnSpc>
              <a:buNone/>
            </a:pPr>
            <a:r>
              <a:rPr lang="en-US" dirty="0" err="1">
                <a:latin typeface="Arial" charset="0"/>
              </a:rPr>
              <a:t>mixstr</a:t>
            </a:r>
            <a:r>
              <a:rPr lang="en-US" dirty="0">
                <a:latin typeface="Arial" charset="0"/>
              </a:rPr>
              <a:t> = '</a:t>
            </a:r>
            <a:r>
              <a:rPr lang="en-US" dirty="0" err="1">
                <a:latin typeface="Arial" charset="0"/>
              </a:rPr>
              <a:t>xxxxxxxxxxxxx</a:t>
            </a:r>
            <a:r>
              <a:rPr lang="en-US" dirty="0">
                <a:latin typeface="Arial" charset="0"/>
              </a:rPr>
              <a:t>';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dirty="0" err="1">
                <a:latin typeface="Arial" charset="0"/>
              </a:rPr>
              <a:t>disp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my_var</a:t>
            </a:r>
            <a:r>
              <a:rPr lang="en-US" dirty="0">
                <a:latin typeface="Arial" charset="0"/>
              </a:rPr>
              <a:t>);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Arial" charset="0"/>
              </a:rPr>
              <a:t>for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= 1:length(</a:t>
            </a:r>
            <a:r>
              <a:rPr lang="en-US" dirty="0" err="1">
                <a:latin typeface="Arial" charset="0"/>
              </a:rPr>
              <a:t>mixstr</a:t>
            </a:r>
            <a:r>
              <a:rPr lang="en-US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Arial" charset="0"/>
              </a:rPr>
              <a:t>    </a:t>
            </a:r>
            <a:r>
              <a:rPr lang="en-US" dirty="0" err="1">
                <a:latin typeface="Arial" charset="0"/>
              </a:rPr>
              <a:t>mixstr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 = </a:t>
            </a:r>
            <a:r>
              <a:rPr lang="en-US" dirty="0" err="1">
                <a:latin typeface="Arial" charset="0"/>
              </a:rPr>
              <a:t>my_var</a:t>
            </a:r>
            <a:r>
              <a:rPr lang="en-US" dirty="0">
                <a:latin typeface="Arial" charset="0"/>
              </a:rPr>
              <a:t>(ceil(rand*length(</a:t>
            </a:r>
            <a:r>
              <a:rPr lang="en-US" dirty="0" err="1">
                <a:latin typeface="Arial" charset="0"/>
              </a:rPr>
              <a:t>my_var</a:t>
            </a:r>
            <a:r>
              <a:rPr lang="en-US" dirty="0">
                <a:latin typeface="Arial" charset="0"/>
              </a:rPr>
              <a:t>)));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Arial" charset="0"/>
              </a:rPr>
              <a:t>end;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err="1">
                <a:latin typeface="Arial" charset="0"/>
              </a:rPr>
              <a:t>disp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mixstr</a:t>
            </a:r>
            <a:r>
              <a:rPr lang="en-US" dirty="0">
                <a:latin typeface="Arial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16259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2150" y="3938783"/>
            <a:ext cx="5813402" cy="1107996"/>
          </a:xfrm>
          <a:prstGeom prst="rect">
            <a:avLst/>
          </a:prstGeom>
          <a:solidFill>
            <a:srgbClr val="FFF1CC"/>
          </a:solidFill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528A02"/>
                </a:solidFill>
                <a:latin typeface="Courier"/>
                <a:cs typeface="Courier"/>
              </a:rPr>
              <a:t>%set up standard presentation parameters</a:t>
            </a:r>
          </a:p>
          <a:p>
            <a:r>
              <a:rPr lang="en-US" sz="825" dirty="0" err="1">
                <a:latin typeface="Courier"/>
                <a:cs typeface="Courier"/>
              </a:rPr>
              <a:t>instructionScreenTime</a:t>
            </a:r>
            <a:r>
              <a:rPr lang="en-US" sz="825" dirty="0">
                <a:latin typeface="Courier"/>
                <a:cs typeface="Courier"/>
              </a:rPr>
              <a:t> = 10;     </a:t>
            </a:r>
            <a:r>
              <a:rPr lang="en-US" sz="825" dirty="0">
                <a:solidFill>
                  <a:srgbClr val="528A02"/>
                </a:solidFill>
                <a:latin typeface="Courier"/>
                <a:cs typeface="Courier"/>
              </a:rPr>
              <a:t>%how long the instructions will stay on, in seconds</a:t>
            </a:r>
          </a:p>
          <a:p>
            <a:r>
              <a:rPr lang="en-US" sz="825" dirty="0" err="1">
                <a:latin typeface="Courier"/>
                <a:cs typeface="Courier"/>
              </a:rPr>
              <a:t>stimulusScreenTime</a:t>
            </a:r>
            <a:r>
              <a:rPr lang="en-US" sz="825" dirty="0">
                <a:latin typeface="Courier"/>
                <a:cs typeface="Courier"/>
              </a:rPr>
              <a:t> = 4;         </a:t>
            </a:r>
            <a:r>
              <a:rPr lang="en-US" sz="825" dirty="0">
                <a:solidFill>
                  <a:srgbClr val="528A02"/>
                </a:solidFill>
                <a:latin typeface="Courier"/>
                <a:cs typeface="Courier"/>
              </a:rPr>
              <a:t>%how long the stimulus will stay on, in seconds</a:t>
            </a:r>
          </a:p>
          <a:p>
            <a:r>
              <a:rPr lang="en-US" sz="825" dirty="0" err="1">
                <a:latin typeface="Courier"/>
                <a:cs typeface="Courier"/>
              </a:rPr>
              <a:t>acceptableResponses</a:t>
            </a:r>
            <a:r>
              <a:rPr lang="en-US" sz="825" dirty="0">
                <a:latin typeface="Courier"/>
                <a:cs typeface="Courier"/>
              </a:rPr>
              <a:t> = [1,2];    </a:t>
            </a:r>
            <a:r>
              <a:rPr lang="en-US" sz="825" dirty="0">
                <a:solidFill>
                  <a:srgbClr val="528A02"/>
                </a:solidFill>
                <a:latin typeface="Courier"/>
                <a:cs typeface="Courier"/>
              </a:rPr>
              <a:t>%which responses buttons the subject may press</a:t>
            </a:r>
          </a:p>
          <a:p>
            <a:endParaRPr lang="en-US" sz="825" dirty="0">
              <a:latin typeface="Courier"/>
              <a:cs typeface="Courier"/>
            </a:endParaRPr>
          </a:p>
          <a:p>
            <a:r>
              <a:rPr lang="en-US" sz="825" dirty="0">
                <a:solidFill>
                  <a:srgbClr val="528A02"/>
                </a:solidFill>
                <a:latin typeface="Courier"/>
                <a:cs typeface="Courier"/>
              </a:rPr>
              <a:t>%convert times from seconds into frames</a:t>
            </a:r>
          </a:p>
          <a:p>
            <a:r>
              <a:rPr lang="en-US" sz="825" dirty="0" err="1">
                <a:latin typeface="Courier"/>
                <a:cs typeface="Courier"/>
              </a:rPr>
              <a:t>instructionScreenTime</a:t>
            </a:r>
            <a:r>
              <a:rPr lang="en-US" sz="825" dirty="0">
                <a:latin typeface="Courier"/>
                <a:cs typeface="Courier"/>
              </a:rPr>
              <a:t> = </a:t>
            </a:r>
            <a:r>
              <a:rPr lang="en-US" sz="825" dirty="0" err="1">
                <a:latin typeface="Courier"/>
                <a:cs typeface="Courier"/>
              </a:rPr>
              <a:t>instructionScreenTime</a:t>
            </a:r>
            <a:r>
              <a:rPr lang="en-US" sz="825" dirty="0">
                <a:latin typeface="Courier"/>
                <a:cs typeface="Courier"/>
              </a:rPr>
              <a:t>/</a:t>
            </a:r>
            <a:r>
              <a:rPr lang="en-US" sz="825" dirty="0" err="1">
                <a:latin typeface="Courier"/>
                <a:cs typeface="Courier"/>
              </a:rPr>
              <a:t>frameRate</a:t>
            </a:r>
            <a:r>
              <a:rPr lang="en-US" sz="825" dirty="0">
                <a:latin typeface="Courier"/>
                <a:cs typeface="Courier"/>
              </a:rPr>
              <a:t>; </a:t>
            </a:r>
          </a:p>
          <a:p>
            <a:r>
              <a:rPr lang="en-US" sz="825" dirty="0" err="1">
                <a:latin typeface="Courier"/>
                <a:cs typeface="Courier"/>
              </a:rPr>
              <a:t>stimulusScreenTime</a:t>
            </a:r>
            <a:r>
              <a:rPr lang="en-US" sz="825" dirty="0">
                <a:latin typeface="Courier"/>
                <a:cs typeface="Courier"/>
              </a:rPr>
              <a:t> = </a:t>
            </a:r>
            <a:r>
              <a:rPr lang="en-US" sz="825" dirty="0" err="1">
                <a:latin typeface="Courier"/>
                <a:cs typeface="Courier"/>
              </a:rPr>
              <a:t>stimulusScreenTime</a:t>
            </a:r>
            <a:r>
              <a:rPr lang="en-US" sz="825" dirty="0">
                <a:latin typeface="Courier"/>
                <a:cs typeface="Courier"/>
              </a:rPr>
              <a:t>/</a:t>
            </a:r>
            <a:r>
              <a:rPr lang="en-US" sz="825" dirty="0" err="1">
                <a:latin typeface="Courier"/>
                <a:cs typeface="Courier"/>
              </a:rPr>
              <a:t>frameRate</a:t>
            </a:r>
            <a:r>
              <a:rPr lang="en-US" sz="825" dirty="0">
                <a:latin typeface="Courier"/>
                <a:cs typeface="Courier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2150" y="2354595"/>
            <a:ext cx="5813402" cy="854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25" dirty="0" err="1">
                <a:latin typeface="Courier"/>
                <a:cs typeface="Courier"/>
              </a:rPr>
              <a:t>ist</a:t>
            </a:r>
            <a:r>
              <a:rPr lang="en-US" sz="825" dirty="0">
                <a:latin typeface="Courier"/>
                <a:cs typeface="Courier"/>
              </a:rPr>
              <a:t>= 10; </a:t>
            </a:r>
          </a:p>
          <a:p>
            <a:r>
              <a:rPr lang="en-US" sz="825" dirty="0" err="1">
                <a:latin typeface="Courier"/>
                <a:cs typeface="Courier"/>
              </a:rPr>
              <a:t>sst</a:t>
            </a:r>
            <a:r>
              <a:rPr lang="en-US" sz="825" dirty="0">
                <a:latin typeface="Courier"/>
                <a:cs typeface="Courier"/>
              </a:rPr>
              <a:t>= 4;         </a:t>
            </a:r>
            <a:endParaRPr lang="en-US" sz="825" dirty="0">
              <a:solidFill>
                <a:srgbClr val="528A02"/>
              </a:solidFill>
              <a:latin typeface="Courier"/>
              <a:cs typeface="Courier"/>
            </a:endParaRPr>
          </a:p>
          <a:p>
            <a:r>
              <a:rPr lang="en-US" sz="825" dirty="0">
                <a:latin typeface="Courier"/>
                <a:cs typeface="Courier"/>
              </a:rPr>
              <a:t>r= [1,2];    </a:t>
            </a:r>
          </a:p>
          <a:p>
            <a:endParaRPr lang="en-US" sz="825" dirty="0">
              <a:latin typeface="Courier"/>
              <a:cs typeface="Courier"/>
            </a:endParaRPr>
          </a:p>
          <a:p>
            <a:r>
              <a:rPr lang="en-US" sz="825" dirty="0" err="1">
                <a:latin typeface="Courier"/>
                <a:cs typeface="Courier"/>
              </a:rPr>
              <a:t>ist</a:t>
            </a:r>
            <a:r>
              <a:rPr lang="en-US" sz="825" dirty="0">
                <a:latin typeface="Courier"/>
                <a:cs typeface="Courier"/>
              </a:rPr>
              <a:t> = </a:t>
            </a:r>
            <a:r>
              <a:rPr lang="en-US" sz="825" dirty="0" err="1">
                <a:latin typeface="Courier"/>
                <a:cs typeface="Courier"/>
              </a:rPr>
              <a:t>ist</a:t>
            </a:r>
            <a:r>
              <a:rPr lang="en-US" sz="825" dirty="0">
                <a:latin typeface="Courier"/>
                <a:cs typeface="Courier"/>
              </a:rPr>
              <a:t>/</a:t>
            </a:r>
            <a:r>
              <a:rPr lang="en-US" sz="825" dirty="0" err="1">
                <a:latin typeface="Courier"/>
                <a:cs typeface="Courier"/>
              </a:rPr>
              <a:t>fr</a:t>
            </a:r>
            <a:r>
              <a:rPr lang="en-US" sz="825" dirty="0">
                <a:latin typeface="Courier"/>
                <a:cs typeface="Courier"/>
              </a:rPr>
              <a:t>;</a:t>
            </a:r>
          </a:p>
          <a:p>
            <a:r>
              <a:rPr lang="en-US" sz="825" dirty="0" err="1">
                <a:latin typeface="Courier"/>
                <a:cs typeface="Courier"/>
              </a:rPr>
              <a:t>sst</a:t>
            </a:r>
            <a:r>
              <a:rPr lang="en-US" sz="825" dirty="0">
                <a:latin typeface="Courier"/>
                <a:cs typeface="Courier"/>
              </a:rPr>
              <a:t> = </a:t>
            </a:r>
            <a:r>
              <a:rPr lang="en-US" sz="825" dirty="0" err="1">
                <a:latin typeface="Courier"/>
                <a:cs typeface="Courier"/>
              </a:rPr>
              <a:t>sst</a:t>
            </a:r>
            <a:r>
              <a:rPr lang="en-US" sz="825" dirty="0">
                <a:latin typeface="Courier"/>
                <a:cs typeface="Courier"/>
              </a:rPr>
              <a:t>/</a:t>
            </a:r>
            <a:r>
              <a:rPr lang="en-US" sz="825" dirty="0" err="1">
                <a:latin typeface="Courier"/>
                <a:cs typeface="Courier"/>
              </a:rPr>
              <a:t>fr</a:t>
            </a:r>
            <a:r>
              <a:rPr lang="en-US" sz="825" dirty="0">
                <a:latin typeface="Courier"/>
                <a:cs typeface="Courier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02" b="82449" l="4294" r="48160">
                        <a14:backgroundMark x1="34969" y1="58367" x2="34969" y2="58367"/>
                        <a14:backgroundMark x1="34969" y1="58367" x2="34969" y2="58367"/>
                      </a14:backgroundRemoval>
                    </a14:imgEffect>
                  </a14:imgLayer>
                </a14:imgProps>
              </a:ext>
            </a:extLst>
          </a:blip>
          <a:srcRect l="1482" t="13847" r="50000" b="9572"/>
          <a:stretch/>
        </p:blipFill>
        <p:spPr>
          <a:xfrm>
            <a:off x="6637257" y="3938783"/>
            <a:ext cx="971357" cy="1536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82" b="92245" l="50613" r="94479">
                        <a14:backgroundMark x1="82822" y1="63673" x2="82822" y2="63673"/>
                        <a14:backgroundMark x1="82822" y1="63673" x2="82822" y2="63673"/>
                      </a14:backgroundRemoval>
                    </a14:imgEffect>
                  </a14:imgLayer>
                </a14:imgProps>
              </a:ext>
            </a:extLst>
          </a:blip>
          <a:srcRect l="51364" t="22261" b="6416"/>
          <a:stretch/>
        </p:blipFill>
        <p:spPr>
          <a:xfrm>
            <a:off x="6704161" y="2282588"/>
            <a:ext cx="865173" cy="12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Becoming a programmer: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your freedom</a:t>
            </a:r>
          </a:p>
          <a:p>
            <a:r>
              <a:rPr lang="en-US" dirty="0" smtClean="0"/>
              <a:t>Increase your scientific value</a:t>
            </a:r>
          </a:p>
          <a:p>
            <a:r>
              <a:rPr lang="en-US" dirty="0" smtClean="0"/>
              <a:t>Enjoyment</a:t>
            </a:r>
          </a:p>
          <a:p>
            <a:r>
              <a:rPr lang="en-US" dirty="0" smtClean="0"/>
              <a:t>Exercise your logical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style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22869" y="2705078"/>
            <a:ext cx="6097364" cy="1271313"/>
            <a:chOff x="373159" y="2705077"/>
            <a:chExt cx="8129818" cy="1271313"/>
          </a:xfrm>
        </p:grpSpPr>
        <p:sp>
          <p:nvSpPr>
            <p:cNvPr id="4" name="TextBox 3"/>
            <p:cNvSpPr txBox="1"/>
            <p:nvPr/>
          </p:nvSpPr>
          <p:spPr>
            <a:xfrm>
              <a:off x="373159" y="2953832"/>
              <a:ext cx="7751203" cy="473206"/>
            </a:xfrm>
            <a:prstGeom prst="rect">
              <a:avLst/>
            </a:prstGeom>
            <a:solidFill>
              <a:srgbClr val="FFF1CC"/>
            </a:solidFill>
          </p:spPr>
          <p:txBody>
            <a:bodyPr wrap="square" rtlCol="0">
              <a:spAutoFit/>
            </a:bodyPr>
            <a:lstStyle/>
            <a:p>
              <a:endParaRPr lang="en-US" sz="825" dirty="0">
                <a:latin typeface="Courier"/>
                <a:cs typeface="Courier"/>
              </a:endParaRPr>
            </a:p>
            <a:p>
              <a:r>
                <a:rPr lang="en-US" sz="825" dirty="0">
                  <a:solidFill>
                    <a:srgbClr val="528A02"/>
                  </a:solidFill>
                  <a:latin typeface="Courier"/>
                  <a:cs typeface="Courier"/>
                </a:rPr>
                <a:t>%add two to the instruction screen time</a:t>
              </a:r>
            </a:p>
            <a:p>
              <a:r>
                <a:rPr lang="en-US" sz="825" dirty="0" err="1">
                  <a:solidFill>
                    <a:srgbClr val="000000"/>
                  </a:solidFill>
                  <a:latin typeface="Courier"/>
                  <a:cs typeface="Courier"/>
                </a:rPr>
                <a:t>instructionScreenTime</a:t>
              </a:r>
              <a:r>
                <a:rPr lang="en-US" sz="825" dirty="0">
                  <a:solidFill>
                    <a:srgbClr val="000000"/>
                  </a:solidFill>
                  <a:latin typeface="Courier"/>
                  <a:cs typeface="Courier"/>
                </a:rPr>
                <a:t> = </a:t>
              </a:r>
              <a:r>
                <a:rPr lang="en-US" sz="825" dirty="0" err="1">
                  <a:solidFill>
                    <a:srgbClr val="000000"/>
                  </a:solidFill>
                  <a:latin typeface="Courier"/>
                  <a:cs typeface="Courier"/>
                </a:rPr>
                <a:t>instructionScreenTime</a:t>
              </a:r>
              <a:r>
                <a:rPr lang="en-US" sz="825" dirty="0">
                  <a:solidFill>
                    <a:srgbClr val="000000"/>
                  </a:solidFill>
                  <a:latin typeface="Courier"/>
                  <a:cs typeface="Courier"/>
                </a:rPr>
                <a:t> + 2;	</a:t>
              </a:r>
              <a:r>
                <a:rPr lang="en-US" sz="825" dirty="0">
                  <a:solidFill>
                    <a:schemeClr val="accent5"/>
                  </a:solidFill>
                  <a:latin typeface="Courier"/>
                  <a:cs typeface="Courier"/>
                </a:rPr>
                <a:t>%here we are adding two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082" b="92245" l="50613" r="94479">
                          <a14:backgroundMark x1="82822" y1="63673" x2="82822" y2="63673"/>
                          <a14:backgroundMark x1="82822" y1="63673" x2="82822" y2="63673"/>
                        </a14:backgroundRemoval>
                      </a14:imgEffect>
                    </a14:imgLayer>
                  </a14:imgProps>
                </a:ext>
              </a:extLst>
            </a:blip>
            <a:srcRect l="51364" t="22261" b="6416"/>
            <a:stretch/>
          </p:blipFill>
          <p:spPr>
            <a:xfrm>
              <a:off x="7349413" y="2705077"/>
              <a:ext cx="1153564" cy="127131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422869" y="3885449"/>
            <a:ext cx="6097364" cy="1442651"/>
            <a:chOff x="373159" y="3885449"/>
            <a:chExt cx="8129818" cy="1442650"/>
          </a:xfrm>
        </p:grpSpPr>
        <p:sp>
          <p:nvSpPr>
            <p:cNvPr id="8" name="TextBox 7"/>
            <p:cNvSpPr txBox="1"/>
            <p:nvPr/>
          </p:nvSpPr>
          <p:spPr>
            <a:xfrm>
              <a:off x="373159" y="4204164"/>
              <a:ext cx="7751203" cy="600164"/>
            </a:xfrm>
            <a:prstGeom prst="rect">
              <a:avLst/>
            </a:prstGeom>
            <a:solidFill>
              <a:srgbClr val="FFF1CC"/>
            </a:solidFill>
          </p:spPr>
          <p:txBody>
            <a:bodyPr wrap="square" rtlCol="0">
              <a:spAutoFit/>
            </a:bodyPr>
            <a:lstStyle/>
            <a:p>
              <a:endParaRPr lang="en-US" sz="825" dirty="0">
                <a:latin typeface="Courier"/>
                <a:cs typeface="Courier"/>
              </a:endParaRPr>
            </a:p>
            <a:p>
              <a:r>
                <a:rPr lang="en-US" sz="825" dirty="0">
                  <a:solidFill>
                    <a:srgbClr val="528A02"/>
                  </a:solidFill>
                  <a:latin typeface="Courier"/>
                  <a:cs typeface="Courier"/>
                </a:rPr>
                <a:t>%add time to the instruction screen time to account for</a:t>
              </a:r>
            </a:p>
            <a:p>
              <a:r>
                <a:rPr lang="en-US" sz="825" dirty="0">
                  <a:solidFill>
                    <a:srgbClr val="528A02"/>
                  </a:solidFill>
                  <a:latin typeface="Courier"/>
                  <a:cs typeface="Courier"/>
                </a:rPr>
                <a:t>%the additional time needed by this subject population </a:t>
              </a:r>
            </a:p>
            <a:p>
              <a:r>
                <a:rPr lang="en-US" sz="825" dirty="0" err="1">
                  <a:solidFill>
                    <a:srgbClr val="000000"/>
                  </a:solidFill>
                  <a:latin typeface="Courier"/>
                  <a:cs typeface="Courier"/>
                </a:rPr>
                <a:t>instructionScreenTime</a:t>
              </a:r>
              <a:r>
                <a:rPr lang="en-US" sz="825" dirty="0">
                  <a:solidFill>
                    <a:srgbClr val="000000"/>
                  </a:solidFill>
                  <a:latin typeface="Courier"/>
                  <a:cs typeface="Courier"/>
                </a:rPr>
                <a:t> = </a:t>
              </a:r>
              <a:r>
                <a:rPr lang="en-US" sz="825" dirty="0" err="1">
                  <a:solidFill>
                    <a:srgbClr val="000000"/>
                  </a:solidFill>
                  <a:latin typeface="Courier"/>
                  <a:cs typeface="Courier"/>
                </a:rPr>
                <a:t>instructionScreenTime</a:t>
              </a:r>
              <a:r>
                <a:rPr lang="en-US" sz="825" dirty="0">
                  <a:solidFill>
                    <a:srgbClr val="000000"/>
                  </a:solidFill>
                  <a:latin typeface="Courier"/>
                  <a:cs typeface="Courier"/>
                </a:rPr>
                <a:t> + 2;	</a:t>
              </a:r>
              <a:endParaRPr lang="en-US" sz="825" dirty="0">
                <a:solidFill>
                  <a:schemeClr val="accent5"/>
                </a:solidFill>
                <a:latin typeface="Courier"/>
                <a:cs typeface="Courier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102" b="82449" l="4294" r="48160">
                          <a14:backgroundMark x1="34969" y1="58367" x2="34969" y2="58367"/>
                          <a14:backgroundMark x1="34969" y1="58367" x2="34969" y2="58367"/>
                        </a14:backgroundRemoval>
                      </a14:imgEffect>
                    </a14:imgLayer>
                  </a14:imgProps>
                </a:ext>
              </a:extLst>
            </a:blip>
            <a:srcRect l="1482" t="13847" r="50000" b="9572"/>
            <a:stretch/>
          </p:blipFill>
          <p:spPr>
            <a:xfrm>
              <a:off x="7286822" y="3885449"/>
              <a:ext cx="1216155" cy="14426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16158" y="2009694"/>
            <a:ext cx="31865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Make your comments </a:t>
            </a:r>
            <a:r>
              <a:rPr lang="en-US" sz="1350" i="1" dirty="0"/>
              <a:t>informative</a:t>
            </a:r>
          </a:p>
        </p:txBody>
      </p:sp>
    </p:spTree>
    <p:extLst>
      <p:ext uri="{BB962C8B-B14F-4D97-AF65-F5344CB8AC3E}">
        <p14:creationId xmlns:p14="http://schemas.microsoft.com/office/powerpoint/2010/main" val="18130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does not enforce spacing and indentation, but you should for code readability</a:t>
            </a:r>
          </a:p>
          <a:p>
            <a:r>
              <a:rPr lang="en-US" dirty="0" smtClean="0"/>
              <a:t>Keep blocks of code clearly demarcated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02" b="82449" l="4294" r="48160">
                        <a14:backgroundMark x1="34969" y1="58367" x2="34969" y2="58367"/>
                        <a14:backgroundMark x1="34969" y1="58367" x2="34969" y2="58367"/>
                      </a14:backgroundRemoval>
                    </a14:imgEffect>
                  </a14:imgLayer>
                </a14:imgProps>
              </a:ext>
            </a:extLst>
          </a:blip>
          <a:srcRect l="1482" t="13847" r="50000" b="9572"/>
          <a:stretch/>
        </p:blipFill>
        <p:spPr>
          <a:xfrm>
            <a:off x="5094956" y="2749401"/>
            <a:ext cx="912116" cy="1442651"/>
          </a:xfrm>
          <a:prstGeom prst="rect">
            <a:avLst/>
          </a:prstGeom>
        </p:spPr>
      </p:pic>
      <p:pic>
        <p:nvPicPr>
          <p:cNvPr id="5" name="Picture 4" descr="Screen Shot 2013-07-01 at 3.42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39" y="2510729"/>
            <a:ext cx="3124852" cy="1919995"/>
          </a:xfrm>
          <a:prstGeom prst="rect">
            <a:avLst/>
          </a:prstGeom>
        </p:spPr>
      </p:pic>
      <p:pic>
        <p:nvPicPr>
          <p:cNvPr id="6" name="Picture 5" descr="Screen Shot 2013-07-01 at 3.42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39" y="4576804"/>
            <a:ext cx="3124852" cy="1814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82" b="92245" l="50613" r="94479">
                        <a14:backgroundMark x1="82822" y1="63673" x2="82822" y2="63673"/>
                        <a14:backgroundMark x1="82822" y1="63673" x2="82822" y2="63673"/>
                      </a14:backgroundRemoval>
                    </a14:imgEffect>
                  </a14:imgLayer>
                </a14:imgProps>
              </a:ext>
            </a:extLst>
          </a:blip>
          <a:srcRect l="51364" t="22261" b="6416"/>
          <a:stretch/>
        </p:blipFill>
        <p:spPr>
          <a:xfrm>
            <a:off x="5094957" y="4955657"/>
            <a:ext cx="865173" cy="12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844" y="2549348"/>
            <a:ext cx="7313613" cy="868362"/>
          </a:xfrm>
        </p:spPr>
        <p:txBody>
          <a:bodyPr/>
          <a:lstStyle/>
          <a:p>
            <a:r>
              <a:rPr lang="en-US" dirty="0" smtClean="0"/>
              <a:t>Vector and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7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5422"/>
            <a:ext cx="4038600" cy="3417888"/>
          </a:xfrm>
        </p:spPr>
        <p:txBody>
          <a:bodyPr/>
          <a:lstStyle/>
          <a:p>
            <a:r>
              <a:rPr lang="en-GB" sz="2000" b="1"/>
              <a:t>MATLAB indexes arrays:</a:t>
            </a:r>
          </a:p>
          <a:p>
            <a:pPr lvl="1"/>
            <a:r>
              <a:rPr lang="en-GB" sz="1800" b="1"/>
              <a:t>1 to N</a:t>
            </a:r>
          </a:p>
          <a:p>
            <a:pPr lvl="1"/>
            <a:r>
              <a:rPr lang="en-GB" sz="1800" b="1"/>
              <a:t>[row,column]</a:t>
            </a:r>
          </a:p>
          <a:p>
            <a:pPr lvl="1"/>
            <a:endParaRPr lang="en-GB" sz="1800" b="1"/>
          </a:p>
          <a:p>
            <a:pPr lvl="1">
              <a:buFontTx/>
              <a:buNone/>
            </a:pPr>
            <a:r>
              <a:rPr lang="en-GB" sz="1800" b="1">
                <a:latin typeface="Courier New" charset="0"/>
              </a:rPr>
              <a:t>[1,1   1,2   .   1,n</a:t>
            </a:r>
          </a:p>
          <a:p>
            <a:pPr lvl="1">
              <a:buFontTx/>
              <a:buNone/>
            </a:pPr>
            <a:r>
              <a:rPr lang="en-GB" sz="1800" b="1">
                <a:latin typeface="Courier New" charset="0"/>
              </a:rPr>
              <a:t> 2,1   2,2   .   2,n</a:t>
            </a:r>
          </a:p>
          <a:p>
            <a:pPr lvl="1">
              <a:buFontTx/>
              <a:buNone/>
            </a:pPr>
            <a:r>
              <a:rPr lang="en-GB" sz="1800" b="1">
                <a:latin typeface="Courier New" charset="0"/>
              </a:rPr>
              <a:t> 3,1   3,2   .   3,n</a:t>
            </a:r>
          </a:p>
          <a:p>
            <a:pPr lvl="1">
              <a:buFontTx/>
              <a:buNone/>
            </a:pPr>
            <a:r>
              <a:rPr lang="en-GB" sz="1800" b="1">
                <a:latin typeface="Courier New" charset="0"/>
              </a:rPr>
              <a:t>  .     .    .</a:t>
            </a:r>
          </a:p>
          <a:p>
            <a:pPr lvl="1">
              <a:buFontTx/>
              <a:buNone/>
            </a:pPr>
            <a:r>
              <a:rPr lang="en-GB" sz="1800" b="1">
                <a:latin typeface="Courier New" charset="0"/>
              </a:rPr>
              <a:t> m,1   m,2   .   m,n]</a:t>
            </a:r>
            <a:endParaRPr lang="en-US" sz="1800" b="1">
              <a:latin typeface="Courier New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524001" y="3163832"/>
            <a:ext cx="1079500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935164" y="265424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n</a:t>
            </a:r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04889" y="3400370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</a:t>
            </a:r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379539" y="3165420"/>
            <a:ext cx="0" cy="93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524001" y="3020957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764055" y="3075837"/>
            <a:ext cx="1079500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244943" y="3312375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m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7619593" y="3077425"/>
            <a:ext cx="0" cy="93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7764055" y="2932962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618279"/>
            <a:ext cx="7076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/>
              <a:t>Vectors and matrices are used to store sets of values, all of which are the same type. A vector can be either a row vector or a column vector. A matrix can be </a:t>
            </a:r>
            <a:r>
              <a:rPr lang="en-US" sz="3200" baseline="30000" dirty="0" smtClean="0"/>
              <a:t>visualized </a:t>
            </a:r>
            <a:r>
              <a:rPr lang="en-US" sz="3200" baseline="30000" dirty="0"/>
              <a:t>as a table of </a:t>
            </a:r>
            <a:r>
              <a:rPr lang="en-US" sz="3200" baseline="30000" dirty="0" smtClean="0"/>
              <a:t>value.</a:t>
            </a:r>
            <a:endParaRPr lang="en-US" sz="3200" dirty="0"/>
          </a:p>
        </p:txBody>
      </p:sp>
      <p:pic>
        <p:nvPicPr>
          <p:cNvPr id="9" name="Picture 8" descr="Attaway_-_2009_-_MATLAB_a_practical_introduction_to_programming_an_pdf__page_41_of_473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4481910"/>
            <a:ext cx="7785100" cy="95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7419" y="4012462"/>
            <a:ext cx="6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5373" y="4012462"/>
            <a:ext cx="148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vector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9978" y="4012462"/>
            <a:ext cx="112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vector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93677" y="4039482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62001" y="5849818"/>
            <a:ext cx="51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05071" y="5849818"/>
            <a:ext cx="51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9978" y="5849818"/>
            <a:ext cx="51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8794" y="5849818"/>
            <a:ext cx="51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3x3</a:t>
            </a:r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040688" y="2566250"/>
            <a:ext cx="311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2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3908425" cy="5545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b="1">
                <a:latin typeface="Courier New" charset="0"/>
              </a:rPr>
              <a:t>&gt;&gt; x=[1 2 3]</a:t>
            </a:r>
          </a:p>
          <a:p>
            <a:r>
              <a:rPr lang="en-GB" b="1">
                <a:latin typeface="Courier New" charset="0"/>
              </a:rPr>
              <a:t>x =</a:t>
            </a:r>
          </a:p>
          <a:p>
            <a:r>
              <a:rPr lang="en-GB" b="1">
                <a:latin typeface="Courier New" charset="0"/>
              </a:rPr>
              <a:t>     1     2     3</a:t>
            </a:r>
          </a:p>
          <a:p>
            <a:endParaRPr lang="en-GB" b="1">
              <a:latin typeface="Courier New" charset="0"/>
            </a:endParaRPr>
          </a:p>
          <a:p>
            <a:endParaRPr lang="en-GB" b="1">
              <a:latin typeface="Courier New" charset="0"/>
            </a:endParaRPr>
          </a:p>
          <a:p>
            <a:r>
              <a:rPr lang="en-GB" b="1">
                <a:latin typeface="Courier New" charset="0"/>
              </a:rPr>
              <a:t>&gt;&gt; x=[1,2,3]</a:t>
            </a:r>
          </a:p>
          <a:p>
            <a:r>
              <a:rPr lang="en-GB" b="1">
                <a:latin typeface="Courier New" charset="0"/>
              </a:rPr>
              <a:t>x =</a:t>
            </a:r>
          </a:p>
          <a:p>
            <a:r>
              <a:rPr lang="en-GB" b="1">
                <a:latin typeface="Courier New" charset="0"/>
              </a:rPr>
              <a:t>     1     2     3</a:t>
            </a:r>
          </a:p>
          <a:p>
            <a:endParaRPr lang="en-GB" b="1">
              <a:latin typeface="Courier New" charset="0"/>
            </a:endParaRPr>
          </a:p>
          <a:p>
            <a:r>
              <a:rPr lang="en-GB" b="1">
                <a:latin typeface="Courier New" charset="0"/>
              </a:rPr>
              <a:t>&gt;&gt; x=[1 </a:t>
            </a:r>
          </a:p>
          <a:p>
            <a:r>
              <a:rPr lang="en-GB" b="1">
                <a:latin typeface="Courier New" charset="0"/>
              </a:rPr>
              <a:t>      2</a:t>
            </a:r>
          </a:p>
          <a:p>
            <a:r>
              <a:rPr lang="en-GB" b="1">
                <a:latin typeface="Courier New" charset="0"/>
              </a:rPr>
              <a:t>      3</a:t>
            </a:r>
          </a:p>
          <a:p>
            <a:r>
              <a:rPr lang="en-GB" b="1">
                <a:latin typeface="Courier New" charset="0"/>
              </a:rPr>
              <a:t>      4];</a:t>
            </a:r>
          </a:p>
          <a:p>
            <a:r>
              <a:rPr lang="en-GB" b="1">
                <a:latin typeface="Courier New" charset="0"/>
              </a:rPr>
              <a:t>&gt;&gt; x=[1;2;3;4]</a:t>
            </a:r>
          </a:p>
          <a:p>
            <a:endParaRPr lang="en-GB" b="1">
              <a:latin typeface="Courier New" charset="0"/>
            </a:endParaRPr>
          </a:p>
          <a:p>
            <a:r>
              <a:rPr lang="en-GB" b="1">
                <a:latin typeface="Courier New" charset="0"/>
              </a:rPr>
              <a:t>x =</a:t>
            </a:r>
          </a:p>
          <a:p>
            <a:r>
              <a:rPr lang="en-GB" b="1">
                <a:latin typeface="Courier New" charset="0"/>
              </a:rPr>
              <a:t>     1</a:t>
            </a:r>
          </a:p>
          <a:p>
            <a:r>
              <a:rPr lang="en-GB" b="1">
                <a:latin typeface="Courier New" charset="0"/>
              </a:rPr>
              <a:t>     2</a:t>
            </a:r>
          </a:p>
          <a:p>
            <a:r>
              <a:rPr lang="en-GB" b="1">
                <a:latin typeface="Courier New" charset="0"/>
              </a:rPr>
              <a:t>     3</a:t>
            </a:r>
          </a:p>
          <a:p>
            <a:r>
              <a:rPr lang="en-GB" b="1">
                <a:latin typeface="Courier New" charset="0"/>
              </a:rPr>
              <a:t>     4</a:t>
            </a:r>
            <a:endParaRPr lang="en-US" b="1">
              <a:latin typeface="Courier New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767263" y="692150"/>
            <a:ext cx="3981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/>
              <a:t>When defining variables, a </a:t>
            </a:r>
            <a:r>
              <a:rPr lang="en-GB" b="1" dirty="0"/>
              <a:t>space</a:t>
            </a:r>
            <a:r>
              <a:rPr lang="en-GB" dirty="0"/>
              <a:t> or </a:t>
            </a:r>
            <a:r>
              <a:rPr lang="en-GB" b="1" dirty="0"/>
              <a:t>comma</a:t>
            </a:r>
            <a:r>
              <a:rPr lang="en-GB" dirty="0"/>
              <a:t> separates elements on a row.</a:t>
            </a:r>
            <a:endParaRPr lang="en-US" dirty="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767263" y="3141663"/>
            <a:ext cx="39814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A </a:t>
            </a:r>
            <a:r>
              <a:rPr lang="en-GB" b="1"/>
              <a:t>newline</a:t>
            </a:r>
            <a:r>
              <a:rPr lang="en-GB"/>
              <a:t> or </a:t>
            </a:r>
            <a:r>
              <a:rPr lang="en-GB" b="1"/>
              <a:t>semicolon</a:t>
            </a:r>
            <a:r>
              <a:rPr lang="en-GB"/>
              <a:t> forces a new row; these 2 statements are equivalent. </a:t>
            </a:r>
          </a:p>
          <a:p>
            <a:r>
              <a:rPr lang="en-GB"/>
              <a:t>NB. you can break definitions across multiple lines.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9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2091671"/>
            <a:ext cx="2828925" cy="3397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b="1">
                <a:latin typeface="Courier New" charset="0"/>
              </a:rPr>
              <a:t>&gt;&gt; a=[1 2];</a:t>
            </a:r>
          </a:p>
          <a:p>
            <a:r>
              <a:rPr lang="pt-BR" b="1">
                <a:latin typeface="Courier New" charset="0"/>
              </a:rPr>
              <a:t>&gt;&gt; b=[3</a:t>
            </a:r>
          </a:p>
          <a:p>
            <a:r>
              <a:rPr lang="pt-BR" b="1">
                <a:latin typeface="Courier New" charset="0"/>
              </a:rPr>
              <a:t>      4];</a:t>
            </a:r>
          </a:p>
          <a:p>
            <a:endParaRPr lang="pt-BR" b="1">
              <a:latin typeface="Courier New" charset="0"/>
            </a:endParaRPr>
          </a:p>
          <a:p>
            <a:r>
              <a:rPr lang="pt-BR" b="1">
                <a:latin typeface="Courier New" charset="0"/>
              </a:rPr>
              <a:t>&gt;&gt; a*b</a:t>
            </a:r>
          </a:p>
          <a:p>
            <a:r>
              <a:rPr lang="pt-BR" b="1">
                <a:latin typeface="Courier New" charset="0"/>
              </a:rPr>
              <a:t>ans = </a:t>
            </a:r>
          </a:p>
          <a:p>
            <a:r>
              <a:rPr lang="pt-BR" b="1">
                <a:latin typeface="Courier New" charset="0"/>
              </a:rPr>
              <a:t>	11</a:t>
            </a:r>
          </a:p>
          <a:p>
            <a:endParaRPr lang="pt-BR" b="1">
              <a:latin typeface="Courier New" charset="0"/>
            </a:endParaRPr>
          </a:p>
          <a:p>
            <a:r>
              <a:rPr lang="pt-BR" b="1">
                <a:latin typeface="Courier New" charset="0"/>
              </a:rPr>
              <a:t>&gt;&gt; b*a</a:t>
            </a:r>
          </a:p>
          <a:p>
            <a:r>
              <a:rPr lang="pt-BR" b="1">
                <a:latin typeface="Courier New" charset="0"/>
              </a:rPr>
              <a:t>ans = </a:t>
            </a:r>
          </a:p>
          <a:p>
            <a:r>
              <a:rPr lang="en-US" b="1">
                <a:latin typeface="Courier New" charset="0"/>
              </a:rPr>
              <a:t>	3     6</a:t>
            </a:r>
          </a:p>
          <a:p>
            <a:r>
              <a:rPr lang="en-US" b="1">
                <a:latin typeface="Courier New" charset="0"/>
              </a:rPr>
              <a:t>    	4     8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38588" y="2050396"/>
            <a:ext cx="19563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dirty="0"/>
              <a:t>1x2 row </a:t>
            </a:r>
            <a:r>
              <a:rPr lang="en-GB" sz="2400" dirty="0" smtClean="0"/>
              <a:t>vector</a:t>
            </a:r>
            <a:endParaRPr lang="en-US" sz="2400" dirty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959225" y="2890183"/>
            <a:ext cx="2437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dirty="0"/>
              <a:t>2x1 column </a:t>
            </a:r>
            <a:r>
              <a:rPr lang="en-GB" sz="2400" dirty="0" smtClean="0"/>
              <a:t>vector</a:t>
            </a:r>
            <a:endParaRPr lang="en-US" sz="2400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38588" y="4060171"/>
            <a:ext cx="484505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dirty="0"/>
              <a:t>Result of matrix multiplication depends on order of terms (non-</a:t>
            </a:r>
            <a:r>
              <a:rPr lang="en-GB" sz="2400" dirty="0" err="1"/>
              <a:t>cummutative</a:t>
            </a:r>
            <a:r>
              <a:rPr lang="en-GB" sz="2400" dirty="0"/>
              <a:t>)</a:t>
            </a:r>
            <a:endParaRPr lang="en-US" sz="2400" dirty="0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2735263" y="2266296"/>
            <a:ext cx="115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2374900" y="2626658"/>
            <a:ext cx="1584325" cy="414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 flipV="1">
            <a:off x="2374900" y="3995083"/>
            <a:ext cx="15827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3094038" y="4355446"/>
            <a:ext cx="86360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1834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Element-by-element operation is forced by preceding operator with ‘</a:t>
            </a:r>
            <a:r>
              <a:rPr lang="en-GB" b="1"/>
              <a:t>.</a:t>
            </a:r>
            <a:r>
              <a:rPr lang="en-GB"/>
              <a:t>’</a:t>
            </a: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79475" y="3353936"/>
            <a:ext cx="4152900" cy="2298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>
                <a:latin typeface="Courier New" charset="0"/>
              </a:rPr>
              <a:t>&gt;&gt; a=[1 2];</a:t>
            </a:r>
          </a:p>
          <a:p>
            <a:r>
              <a:rPr lang="pt-BR" b="1">
                <a:latin typeface="Courier New" charset="0"/>
              </a:rPr>
              <a:t>&gt;&gt; b=[3</a:t>
            </a:r>
          </a:p>
          <a:p>
            <a:r>
              <a:rPr lang="pt-BR" b="1">
                <a:latin typeface="Courier New" charset="0"/>
              </a:rPr>
              <a:t>      4];</a:t>
            </a:r>
          </a:p>
          <a:p>
            <a:endParaRPr lang="pt-BR" b="1">
              <a:latin typeface="Courier New" charset="0"/>
            </a:endParaRPr>
          </a:p>
          <a:p>
            <a:r>
              <a:rPr lang="pt-BR" b="1">
                <a:latin typeface="Courier New" charset="0"/>
              </a:rPr>
              <a:t>&gt;&gt; a.*b</a:t>
            </a:r>
          </a:p>
          <a:p>
            <a:r>
              <a:rPr lang="en-US" b="1">
                <a:solidFill>
                  <a:srgbClr val="CC0000"/>
                </a:solidFill>
                <a:latin typeface="Courier New" charset="0"/>
              </a:rPr>
              <a:t>??? Error using ==&gt; times</a:t>
            </a:r>
          </a:p>
          <a:p>
            <a:r>
              <a:rPr lang="en-US" b="1">
                <a:solidFill>
                  <a:srgbClr val="CC0000"/>
                </a:solidFill>
                <a:latin typeface="Courier New" charset="0"/>
              </a:rPr>
              <a:t>Matrix dimensions must agree.</a:t>
            </a:r>
          </a:p>
          <a:p>
            <a:endParaRPr lang="en-US" b="1">
              <a:solidFill>
                <a:srgbClr val="CC0000"/>
              </a:solidFill>
              <a:latin typeface="Courier New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529263" y="4871586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Size and shape must match</a:t>
            </a:r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859338" y="5022398"/>
            <a:ext cx="649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5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79475" y="1700213"/>
            <a:ext cx="4124325" cy="42211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b="1">
                <a:latin typeface="Courier New" charset="0"/>
              </a:rPr>
              <a:t>&gt;&gt; a=[1 2]</a:t>
            </a:r>
          </a:p>
          <a:p>
            <a:r>
              <a:rPr lang="pt-BR" b="1">
                <a:latin typeface="Courier New" charset="0"/>
              </a:rPr>
              <a:t>A  =</a:t>
            </a:r>
          </a:p>
          <a:p>
            <a:r>
              <a:rPr lang="pt-BR" b="1">
                <a:latin typeface="Courier New" charset="0"/>
              </a:rPr>
              <a:t>	1    2</a:t>
            </a:r>
          </a:p>
          <a:p>
            <a:endParaRPr lang="pt-BR" b="1">
              <a:latin typeface="Courier New" charset="0"/>
            </a:endParaRPr>
          </a:p>
          <a:p>
            <a:r>
              <a:rPr lang="pt-BR" b="1">
                <a:latin typeface="Courier New" charset="0"/>
              </a:rPr>
              <a:t>&gt;&gt; b=[3 4];</a:t>
            </a:r>
          </a:p>
          <a:p>
            <a:endParaRPr lang="pt-BR" b="1">
              <a:latin typeface="Courier New" charset="0"/>
            </a:endParaRPr>
          </a:p>
          <a:p>
            <a:r>
              <a:rPr lang="pt-BR" b="1">
                <a:latin typeface="Courier New" charset="0"/>
              </a:rPr>
              <a:t>&gt;&gt; a.*b</a:t>
            </a:r>
          </a:p>
          <a:p>
            <a:r>
              <a:rPr lang="pt-BR" b="1">
                <a:latin typeface="Courier New" charset="0"/>
              </a:rPr>
              <a:t>ans = </a:t>
            </a:r>
          </a:p>
          <a:p>
            <a:r>
              <a:rPr lang="pt-BR" b="1">
                <a:latin typeface="Courier New" charset="0"/>
              </a:rPr>
              <a:t>	3    8</a:t>
            </a:r>
          </a:p>
          <a:p>
            <a:endParaRPr lang="pt-BR" b="1">
              <a:latin typeface="Courier New" charset="0"/>
            </a:endParaRPr>
          </a:p>
          <a:p>
            <a:r>
              <a:rPr lang="pt-BR" b="1">
                <a:latin typeface="Courier New" charset="0"/>
              </a:rPr>
              <a:t>&gt;&gt; c=a+b</a:t>
            </a:r>
          </a:p>
          <a:p>
            <a:r>
              <a:rPr lang="pt-BR" b="1">
                <a:latin typeface="Courier New" charset="0"/>
              </a:rPr>
              <a:t>c =</a:t>
            </a:r>
          </a:p>
          <a:p>
            <a:r>
              <a:rPr lang="pt-BR" b="1">
                <a:latin typeface="Courier New" charset="0"/>
              </a:rPr>
              <a:t>	4    6</a:t>
            </a:r>
          </a:p>
          <a:p>
            <a:endParaRPr lang="en-US" b="1">
              <a:solidFill>
                <a:srgbClr val="CC0000"/>
              </a:solidFill>
              <a:latin typeface="Courier New" charset="0"/>
            </a:endParaRPr>
          </a:p>
          <a:p>
            <a:endParaRPr lang="en-US" b="1">
              <a:solidFill>
                <a:srgbClr val="CC0000"/>
              </a:solidFill>
              <a:latin typeface="Courier New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29263" y="4365625"/>
            <a:ext cx="3146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Matrix addition &amp; subtraction operate element-by-element anyway. Dimensions of matrix must still match!</a:t>
            </a:r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2916238" y="4797425"/>
            <a:ext cx="2592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435600" y="1700213"/>
            <a:ext cx="3459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/>
              <a:t>No trailing semicolon, immediate display of result</a:t>
            </a:r>
            <a:endParaRPr lang="en-US" dirty="0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 flipV="1">
            <a:off x="2700338" y="1989138"/>
            <a:ext cx="2735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313363" y="3292475"/>
            <a:ext cx="3146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Element-by-element multiplication</a:t>
            </a:r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2700338" y="3644900"/>
            <a:ext cx="2592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how to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learn</a:t>
            </a:r>
          </a:p>
          <a:p>
            <a:r>
              <a:rPr lang="en-US" dirty="0" smtClean="0"/>
              <a:t>Practice</a:t>
            </a:r>
          </a:p>
          <a:p>
            <a:r>
              <a:rPr lang="en-US" dirty="0" smtClean="0"/>
              <a:t>Proficiency is not in being able to do everything you need to do, but knowing how to figure out what you need to do when you don’t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793" y="1432058"/>
            <a:ext cx="59586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528A02"/>
                </a:solidFill>
                <a:latin typeface="Courier"/>
                <a:cs typeface="Courier"/>
              </a:rPr>
              <a:t>a = [1 2 3]</a:t>
            </a:r>
          </a:p>
          <a:p>
            <a:r>
              <a:rPr lang="da-DK" sz="1600" dirty="0">
                <a:latin typeface="Courier"/>
                <a:cs typeface="Courier"/>
              </a:rPr>
              <a:t>a =</a:t>
            </a:r>
          </a:p>
          <a:p>
            <a:r>
              <a:rPr lang="da-DK" sz="1600" dirty="0">
                <a:latin typeface="Courier"/>
                <a:cs typeface="Courier"/>
              </a:rPr>
              <a:t>     1     2     3</a:t>
            </a:r>
          </a:p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528A02"/>
                </a:solidFill>
                <a:latin typeface="Courier"/>
                <a:cs typeface="Courier"/>
              </a:rPr>
              <a:t>b = [2 2 4]</a:t>
            </a:r>
          </a:p>
          <a:p>
            <a:r>
              <a:rPr lang="da-DK" sz="1600" dirty="0">
                <a:latin typeface="Courier"/>
                <a:cs typeface="Courier"/>
              </a:rPr>
              <a:t>b =</a:t>
            </a:r>
          </a:p>
          <a:p>
            <a:r>
              <a:rPr lang="da-DK" sz="1600" dirty="0">
                <a:latin typeface="Courier"/>
                <a:cs typeface="Courier"/>
              </a:rPr>
              <a:t>     2     2     4</a:t>
            </a:r>
          </a:p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528A02"/>
                </a:solidFill>
                <a:latin typeface="Courier"/>
                <a:cs typeface="Courier"/>
              </a:rPr>
              <a:t>a .* b</a:t>
            </a:r>
          </a:p>
          <a:p>
            <a:r>
              <a:rPr lang="da-DK" sz="1600" dirty="0" err="1">
                <a:latin typeface="Courier"/>
                <a:cs typeface="Courier"/>
              </a:rPr>
              <a:t>ans</a:t>
            </a:r>
            <a:r>
              <a:rPr lang="da-DK" sz="1600" dirty="0">
                <a:latin typeface="Courier"/>
                <a:cs typeface="Courier"/>
              </a:rPr>
              <a:t> =</a:t>
            </a:r>
          </a:p>
          <a:p>
            <a:r>
              <a:rPr lang="da-DK" sz="1600" dirty="0">
                <a:latin typeface="Courier"/>
                <a:cs typeface="Courier"/>
              </a:rPr>
              <a:t>     2     4    12</a:t>
            </a:r>
          </a:p>
          <a:p>
            <a:endParaRPr lang="da-DK" sz="1600" dirty="0">
              <a:latin typeface="Courier"/>
              <a:cs typeface="Courier"/>
            </a:endParaRPr>
          </a:p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528A02"/>
                </a:solidFill>
                <a:latin typeface="Courier"/>
                <a:cs typeface="Courier"/>
              </a:rPr>
              <a:t>a * 4</a:t>
            </a:r>
          </a:p>
          <a:p>
            <a:r>
              <a:rPr lang="da-DK" sz="1600" dirty="0" err="1">
                <a:latin typeface="Courier"/>
                <a:cs typeface="Courier"/>
              </a:rPr>
              <a:t>ans</a:t>
            </a:r>
            <a:r>
              <a:rPr lang="da-DK" sz="1600" dirty="0">
                <a:latin typeface="Courier"/>
                <a:cs typeface="Courier"/>
              </a:rPr>
              <a:t> =</a:t>
            </a:r>
          </a:p>
          <a:p>
            <a:r>
              <a:rPr lang="da-DK" sz="1600" dirty="0">
                <a:latin typeface="Courier"/>
                <a:cs typeface="Courier"/>
              </a:rPr>
              <a:t>     4     8    12</a:t>
            </a:r>
          </a:p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528A02"/>
                </a:solidFill>
                <a:latin typeface="Courier"/>
                <a:cs typeface="Courier"/>
              </a:rPr>
              <a:t>a .* 4</a:t>
            </a:r>
          </a:p>
          <a:p>
            <a:r>
              <a:rPr lang="da-DK" sz="1600" dirty="0" err="1">
                <a:latin typeface="Courier"/>
                <a:cs typeface="Courier"/>
              </a:rPr>
              <a:t>ans</a:t>
            </a:r>
            <a:r>
              <a:rPr lang="da-DK" sz="1600" dirty="0">
                <a:latin typeface="Courier"/>
                <a:cs typeface="Courier"/>
              </a:rPr>
              <a:t> =</a:t>
            </a:r>
          </a:p>
          <a:p>
            <a:r>
              <a:rPr lang="da-DK" sz="1600" dirty="0">
                <a:latin typeface="Courier"/>
                <a:cs typeface="Courier"/>
              </a:rPr>
              <a:t>     4     8    12</a:t>
            </a:r>
            <a:endParaRPr lang="en-U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227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3908425" cy="5545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b="1">
                <a:latin typeface="Courier New" charset="0"/>
              </a:rPr>
              <a:t>&gt;&gt; A = [1:3;4:6;7:9]</a:t>
            </a:r>
          </a:p>
          <a:p>
            <a:r>
              <a:rPr lang="pt-BR" b="1">
                <a:latin typeface="Courier New" charset="0"/>
              </a:rPr>
              <a:t>A =</a:t>
            </a:r>
          </a:p>
          <a:p>
            <a:r>
              <a:rPr lang="pt-BR" b="1">
                <a:latin typeface="Courier New" charset="0"/>
              </a:rPr>
              <a:t>     1     2     3</a:t>
            </a:r>
          </a:p>
          <a:p>
            <a:r>
              <a:rPr lang="pt-BR" b="1">
                <a:latin typeface="Courier New" charset="0"/>
              </a:rPr>
              <a:t>     4     5     6</a:t>
            </a:r>
          </a:p>
          <a:p>
            <a:r>
              <a:rPr lang="pt-BR" b="1">
                <a:latin typeface="Courier New" charset="0"/>
              </a:rPr>
              <a:t>     7     8     9</a:t>
            </a:r>
          </a:p>
          <a:p>
            <a:endParaRPr lang="pt-BR" b="1">
              <a:latin typeface="Courier New" charset="0"/>
            </a:endParaRPr>
          </a:p>
          <a:p>
            <a:r>
              <a:rPr lang="pt-BR" b="1">
                <a:latin typeface="Courier New" charset="0"/>
              </a:rPr>
              <a:t>&gt;&gt; mean(A)</a:t>
            </a:r>
          </a:p>
          <a:p>
            <a:r>
              <a:rPr lang="pt-BR" b="1">
                <a:latin typeface="Courier New" charset="0"/>
              </a:rPr>
              <a:t>ans = </a:t>
            </a:r>
          </a:p>
          <a:p>
            <a:r>
              <a:rPr lang="pt-BR" b="1">
                <a:latin typeface="Courier New" charset="0"/>
              </a:rPr>
              <a:t>     4     5     6</a:t>
            </a:r>
          </a:p>
          <a:p>
            <a:endParaRPr lang="pt-BR" b="1">
              <a:latin typeface="Courier New" charset="0"/>
            </a:endParaRPr>
          </a:p>
          <a:p>
            <a:r>
              <a:rPr lang="pt-BR" b="1">
                <a:latin typeface="Courier New" charset="0"/>
              </a:rPr>
              <a:t>&gt;&gt; sum(A)</a:t>
            </a:r>
          </a:p>
          <a:p>
            <a:r>
              <a:rPr lang="pt-BR" b="1">
                <a:latin typeface="Courier New" charset="0"/>
              </a:rPr>
              <a:t>ans = </a:t>
            </a:r>
          </a:p>
          <a:p>
            <a:r>
              <a:rPr lang="en-GB" b="1">
                <a:latin typeface="Courier New" charset="0"/>
              </a:rPr>
              <a:t>     12    15    18</a:t>
            </a:r>
            <a:endParaRPr lang="en-US" b="1">
              <a:latin typeface="Courier New" charset="0"/>
            </a:endParaRPr>
          </a:p>
          <a:p>
            <a:endParaRPr lang="en-US" b="1">
              <a:solidFill>
                <a:srgbClr val="CC0000"/>
              </a:solidFill>
              <a:latin typeface="Courier New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673225" y="1341438"/>
            <a:ext cx="0" cy="935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484438" y="1341438"/>
            <a:ext cx="0" cy="935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276600" y="1341438"/>
            <a:ext cx="0" cy="935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67263" y="1216025"/>
            <a:ext cx="398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Most common functions operate on columns by default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taway_-_2009_-_MATLAB_a_practical_introduction_to_programming_an_pdf__page_43_of_473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67" y="1954865"/>
            <a:ext cx="6388100" cy="1143000"/>
          </a:xfrm>
          <a:prstGeom prst="rect">
            <a:avLst/>
          </a:prstGeom>
        </p:spPr>
      </p:pic>
      <p:pic>
        <p:nvPicPr>
          <p:cNvPr id="6" name="Picture 5" descr="Attaway_-_2009_-_MATLAB_a_practical_introduction_to_programming_an_pdf__page_43_of_473_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67" y="3432443"/>
            <a:ext cx="6451600" cy="151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7767" y="1288010"/>
            <a:ext cx="302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newvec</a:t>
            </a:r>
            <a:r>
              <a:rPr lang="en-US" dirty="0" smtClean="0"/>
              <a:t> = [1,3,5,7,9,3,6,9,12,15]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1770" y="5411567"/>
            <a:ext cx="219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 = </a:t>
            </a:r>
            <a:r>
              <a:rPr lang="en-US" dirty="0" err="1"/>
              <a:t>newvec</a:t>
            </a:r>
            <a:r>
              <a:rPr lang="en-US" dirty="0"/>
              <a:t>(4:6) </a:t>
            </a:r>
          </a:p>
          <a:p>
            <a:r>
              <a:rPr lang="en-US" dirty="0" err="1"/>
              <a:t>newvec</a:t>
            </a:r>
            <a:r>
              <a:rPr lang="en-US" dirty="0"/>
              <a:t>([1 5 10]) </a:t>
            </a:r>
          </a:p>
          <a:p>
            <a:r>
              <a:rPr lang="en-US" i="1" dirty="0"/>
              <a:t>b(2) = </a:t>
            </a:r>
            <a:r>
              <a:rPr lang="en-US" i="1" dirty="0" smtClean="0"/>
              <a:t>11; </a:t>
            </a:r>
          </a:p>
          <a:p>
            <a:r>
              <a:rPr lang="en-US" i="1" dirty="0"/>
              <a:t>b</a:t>
            </a:r>
            <a:r>
              <a:rPr lang="en-US" i="1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25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2261" y="257176"/>
            <a:ext cx="7313613" cy="868362"/>
          </a:xfrm>
        </p:spPr>
        <p:txBody>
          <a:bodyPr/>
          <a:lstStyle/>
          <a:p>
            <a:r>
              <a:rPr lang="en-GB" dirty="0" smtClean="0"/>
              <a:t>Logical indexing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29187"/>
          </a:xfrm>
        </p:spPr>
        <p:txBody>
          <a:bodyPr/>
          <a:lstStyle/>
          <a:p>
            <a:r>
              <a:rPr lang="en-GB"/>
              <a:t>Instead of indexing arrays directly, a logical mask can be used – an array of same size, but consisting of 1s and 0s – usually derived as result of a logical expression.</a:t>
            </a:r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00113" y="3068638"/>
            <a:ext cx="7272337" cy="32337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&gt;&gt; X = [1:10]</a:t>
            </a:r>
          </a:p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X =</a:t>
            </a:r>
          </a:p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	1   2   3   4   5   6   7   8   9   10</a:t>
            </a:r>
          </a:p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&gt;&gt; ii = X&gt;6</a:t>
            </a:r>
          </a:p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ii =</a:t>
            </a:r>
          </a:p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	0   0   0   0   0   0   1   1   1   1</a:t>
            </a:r>
          </a:p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&gt;&gt; X(ii)</a:t>
            </a:r>
          </a:p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ans =</a:t>
            </a:r>
          </a:p>
          <a:p>
            <a:pPr>
              <a:spcBef>
                <a:spcPct val="30000"/>
              </a:spcBef>
            </a:pPr>
            <a:r>
              <a:rPr lang="en-GB" b="1">
                <a:latin typeface="Courier New" charset="0"/>
              </a:rPr>
              <a:t>	7   8   9   10</a:t>
            </a:r>
            <a:endParaRPr lang="en-US" b="1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7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colon operator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Colon operator occurs in several forms</a:t>
            </a:r>
          </a:p>
          <a:p>
            <a:pPr lvl="1"/>
            <a:r>
              <a:rPr lang="en-GB"/>
              <a:t>To indicate a range (as above)</a:t>
            </a:r>
          </a:p>
          <a:p>
            <a:pPr lvl="1"/>
            <a:r>
              <a:rPr lang="en-GB"/>
              <a:t>To indicate a range with non-unit increment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3348719"/>
            <a:ext cx="7272338" cy="2852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&gt;&gt; N = 5:10:35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N =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	5	15	25	35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&gt;&gt; P = [1:3; 30:-10:10]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P =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	1	2	3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	30	20	10</a:t>
            </a:r>
            <a:endParaRPr lang="en-US" b="1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60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Picture 3" descr="Attaway_-_2009_-_MATLAB_a_practical_introduction_to_programming_an_pdf__page_42_of_473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98085"/>
            <a:ext cx="4787900" cy="1028700"/>
          </a:xfrm>
          <a:prstGeom prst="rect">
            <a:avLst/>
          </a:prstGeom>
        </p:spPr>
      </p:pic>
      <p:pic>
        <p:nvPicPr>
          <p:cNvPr id="5" name="Picture 4" descr="Attaway_-_2009_-_MATLAB_a_practical_introduction_to_programming_an_pdf__page_42_of_473_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74626"/>
            <a:ext cx="4394200" cy="97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482" y="2593199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9  7  5  3  1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70482" y="1476256"/>
            <a:ext cx="736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can you use the colon operator to generate the following vector?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28753"/>
            <a:ext cx="67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30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3908425" cy="5545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b="1">
                <a:latin typeface="Courier New" charset="0"/>
              </a:rPr>
              <a:t>&gt;&gt; A = [1:3;4:6;7:9]</a:t>
            </a:r>
          </a:p>
          <a:p>
            <a:r>
              <a:rPr lang="pt-BR" b="1">
                <a:latin typeface="Courier New" charset="0"/>
              </a:rPr>
              <a:t>A =</a:t>
            </a:r>
          </a:p>
          <a:p>
            <a:r>
              <a:rPr lang="pt-BR" b="1">
                <a:latin typeface="Courier New" charset="0"/>
              </a:rPr>
              <a:t>     1     2     3</a:t>
            </a:r>
          </a:p>
          <a:p>
            <a:r>
              <a:rPr lang="pt-BR" b="1">
                <a:latin typeface="Courier New" charset="0"/>
              </a:rPr>
              <a:t>     4     5     6</a:t>
            </a:r>
          </a:p>
          <a:p>
            <a:r>
              <a:rPr lang="pt-BR" b="1">
                <a:latin typeface="Courier New" charset="0"/>
              </a:rPr>
              <a:t>     7     8     9</a:t>
            </a:r>
          </a:p>
          <a:p>
            <a:endParaRPr lang="pt-BR" b="1">
              <a:latin typeface="Courier New" charset="0"/>
            </a:endParaRPr>
          </a:p>
          <a:p>
            <a:r>
              <a:rPr lang="en-GB" b="1">
                <a:latin typeface="Courier New" charset="0"/>
              </a:rPr>
              <a:t>&gt;&gt; A(2,3)</a:t>
            </a:r>
          </a:p>
          <a:p>
            <a:r>
              <a:rPr lang="en-GB" b="1">
                <a:latin typeface="Courier New" charset="0"/>
              </a:rPr>
              <a:t>ans = </a:t>
            </a:r>
          </a:p>
          <a:p>
            <a:r>
              <a:rPr lang="en-GB" b="1">
                <a:latin typeface="Courier New" charset="0"/>
              </a:rPr>
              <a:t>	6</a:t>
            </a:r>
          </a:p>
          <a:p>
            <a:endParaRPr lang="en-GB" b="1">
              <a:latin typeface="Courier New" charset="0"/>
            </a:endParaRPr>
          </a:p>
          <a:p>
            <a:r>
              <a:rPr lang="en-GB" b="1">
                <a:latin typeface="Courier New" charset="0"/>
              </a:rPr>
              <a:t>&gt;&gt; A(1:3,2)</a:t>
            </a:r>
          </a:p>
          <a:p>
            <a:r>
              <a:rPr lang="en-GB" b="1">
                <a:latin typeface="Courier New" charset="0"/>
              </a:rPr>
              <a:t>ans = </a:t>
            </a:r>
          </a:p>
          <a:p>
            <a:r>
              <a:rPr lang="en-GB" b="1">
                <a:latin typeface="Courier New" charset="0"/>
              </a:rPr>
              <a:t>	2</a:t>
            </a:r>
          </a:p>
          <a:p>
            <a:r>
              <a:rPr lang="en-GB" b="1">
                <a:latin typeface="Courier New" charset="0"/>
              </a:rPr>
              <a:t>	5</a:t>
            </a:r>
          </a:p>
          <a:p>
            <a:r>
              <a:rPr lang="en-GB" b="1">
                <a:latin typeface="Courier New" charset="0"/>
              </a:rPr>
              <a:t>	8</a:t>
            </a:r>
          </a:p>
          <a:p>
            <a:endParaRPr lang="en-GB" b="1">
              <a:latin typeface="Courier New" charset="0"/>
            </a:endParaRPr>
          </a:p>
          <a:p>
            <a:r>
              <a:rPr lang="en-GB" b="1">
                <a:latin typeface="Courier New" charset="0"/>
              </a:rPr>
              <a:t>&gt;&gt; A(2,:)</a:t>
            </a:r>
          </a:p>
          <a:p>
            <a:r>
              <a:rPr lang="en-GB" b="1">
                <a:latin typeface="Courier New" charset="0"/>
              </a:rPr>
              <a:t>ans =</a:t>
            </a:r>
          </a:p>
          <a:p>
            <a:r>
              <a:rPr lang="en-GB" b="1">
                <a:latin typeface="Courier New" charset="0"/>
              </a:rPr>
              <a:t>	4    5    6</a:t>
            </a:r>
            <a:endParaRPr lang="en-US" b="1">
              <a:latin typeface="Courier New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787900" y="3376613"/>
            <a:ext cx="422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The colon indicates a range, a:b (a to b)</a:t>
            </a:r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787900" y="5006975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 colon on its own indicates ALL values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29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extract ALL the elements of an array (extracts everything to a single column vector)</a:t>
            </a: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14400" y="2951974"/>
            <a:ext cx="3529013" cy="25225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&gt;&gt; A = [1:3; 10:10:30; 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	 100:100:300]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charset="0"/>
              </a:rPr>
              <a:t>A =</a:t>
            </a:r>
          </a:p>
          <a:p>
            <a:pPr>
              <a:spcBef>
                <a:spcPct val="20000"/>
              </a:spcBef>
            </a:pPr>
            <a:r>
              <a:rPr lang="en-GB" b="1">
                <a:latin typeface="Courier New" charset="0"/>
              </a:rPr>
              <a:t>	1	2	3</a:t>
            </a:r>
          </a:p>
          <a:p>
            <a:pPr>
              <a:spcBef>
                <a:spcPct val="20000"/>
              </a:spcBef>
            </a:pPr>
            <a:r>
              <a:rPr lang="en-GB" b="1">
                <a:latin typeface="Courier New" charset="0"/>
              </a:rPr>
              <a:t>	10	20	30</a:t>
            </a:r>
          </a:p>
          <a:p>
            <a:pPr>
              <a:spcBef>
                <a:spcPct val="20000"/>
              </a:spcBef>
            </a:pPr>
            <a:r>
              <a:rPr lang="en-GB" b="1">
                <a:latin typeface="Courier New" charset="0"/>
              </a:rPr>
              <a:t>	100	200	300</a:t>
            </a:r>
          </a:p>
          <a:p>
            <a:pPr>
              <a:spcBef>
                <a:spcPct val="20000"/>
              </a:spcBef>
            </a:pPr>
            <a:endParaRPr lang="en-GB" b="1">
              <a:latin typeface="Courier New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802188" y="2951974"/>
            <a:ext cx="3529012" cy="34528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>
                <a:latin typeface="Courier New" charset="0"/>
              </a:rPr>
              <a:t>&gt;&gt; A(:)</a:t>
            </a:r>
          </a:p>
          <a:p>
            <a:r>
              <a:rPr lang="en-GB" b="1">
                <a:latin typeface="Courier New" charset="0"/>
              </a:rPr>
              <a:t>ans =</a:t>
            </a:r>
          </a:p>
          <a:p>
            <a:r>
              <a:rPr lang="en-GB" b="1">
                <a:latin typeface="Courier New" charset="0"/>
              </a:rPr>
              <a:t>	1</a:t>
            </a:r>
          </a:p>
          <a:p>
            <a:r>
              <a:rPr lang="en-GB" b="1">
                <a:latin typeface="Courier New" charset="0"/>
              </a:rPr>
              <a:t>	10</a:t>
            </a:r>
          </a:p>
          <a:p>
            <a:r>
              <a:rPr lang="en-GB" b="1">
                <a:latin typeface="Courier New" charset="0"/>
              </a:rPr>
              <a:t>	100</a:t>
            </a:r>
          </a:p>
          <a:p>
            <a:r>
              <a:rPr lang="en-GB" b="1">
                <a:latin typeface="Courier New" charset="0"/>
              </a:rPr>
              <a:t>	2</a:t>
            </a:r>
          </a:p>
          <a:p>
            <a:r>
              <a:rPr lang="en-GB" b="1">
                <a:latin typeface="Courier New" charset="0"/>
              </a:rPr>
              <a:t>	20</a:t>
            </a:r>
          </a:p>
          <a:p>
            <a:r>
              <a:rPr lang="en-GB" b="1">
                <a:latin typeface="Courier New" charset="0"/>
              </a:rPr>
              <a:t>	200</a:t>
            </a:r>
          </a:p>
          <a:p>
            <a:r>
              <a:rPr lang="en-GB" b="1">
                <a:latin typeface="Courier New" charset="0"/>
              </a:rPr>
              <a:t>	3</a:t>
            </a:r>
          </a:p>
          <a:p>
            <a:r>
              <a:rPr lang="en-GB" b="1">
                <a:latin typeface="Courier New" charset="0"/>
              </a:rPr>
              <a:t>	30</a:t>
            </a:r>
          </a:p>
          <a:p>
            <a:r>
              <a:rPr lang="en-GB" b="1">
                <a:latin typeface="Courier New" charset="0"/>
              </a:rPr>
              <a:t>	300</a:t>
            </a:r>
            <a:endParaRPr lang="en-US" b="1">
              <a:latin typeface="Courier New" charset="0"/>
            </a:endParaRPr>
          </a:p>
          <a:p>
            <a:pPr>
              <a:spcBef>
                <a:spcPct val="20000"/>
              </a:spcBef>
            </a:pPr>
            <a:endParaRPr lang="en-GB" b="1">
              <a:latin typeface="Courier New" charset="0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083050" y="5617387"/>
            <a:ext cx="647700" cy="358775"/>
          </a:xfrm>
          <a:prstGeom prst="curvedUpArrow">
            <a:avLst>
              <a:gd name="adj1" fmla="val 36106"/>
              <a:gd name="adj2" fmla="val 7221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1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vector based on </a:t>
            </a:r>
            <a:r>
              <a:rPr lang="en-US" dirty="0" err="1" smtClean="0"/>
              <a:t>bulit</a:t>
            </a:r>
            <a:r>
              <a:rPr lang="en-US" dirty="0" smtClean="0"/>
              <a:t>-in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nes(3), ones(2,3)</a:t>
            </a:r>
          </a:p>
          <a:p>
            <a:r>
              <a:rPr lang="en-US" dirty="0"/>
              <a:t>z</a:t>
            </a:r>
            <a:r>
              <a:rPr lang="en-US" dirty="0" smtClean="0"/>
              <a:t>eros(2,3)</a:t>
            </a:r>
          </a:p>
          <a:p>
            <a:r>
              <a:rPr lang="en-US" dirty="0" err="1" smtClean="0"/>
              <a:t>randint</a:t>
            </a:r>
            <a:r>
              <a:rPr lang="en-US" dirty="0" smtClean="0"/>
              <a:t>(2,3, [10,30])</a:t>
            </a:r>
          </a:p>
          <a:p>
            <a:r>
              <a:rPr lang="en-US" dirty="0" err="1" smtClean="0"/>
              <a:t>NaN</a:t>
            </a:r>
            <a:r>
              <a:rPr lang="en-US" dirty="0" smtClean="0"/>
              <a:t>(4)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92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size() </a:t>
            </a:r>
            <a:r>
              <a:rPr lang="en-US" dirty="0" smtClean="0"/>
              <a:t>will tell you the dimensions of a matrix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length()</a:t>
            </a:r>
            <a:r>
              <a:rPr lang="en-US" dirty="0" smtClean="0"/>
              <a:t> will tell you the length of a vector</a:t>
            </a:r>
          </a:p>
          <a:p>
            <a:r>
              <a:rPr lang="en-US" dirty="0" smtClean="0"/>
              <a:t>[m n] = size(mat)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collaborative laboratory setting your code is not just for you:</a:t>
            </a:r>
          </a:p>
          <a:p>
            <a:pPr lvl="1"/>
            <a:r>
              <a:rPr lang="en-US" dirty="0" smtClean="0"/>
              <a:t>you need to write to allow other people to update and change your code for their purposes</a:t>
            </a:r>
          </a:p>
          <a:p>
            <a:pPr lvl="1"/>
            <a:r>
              <a:rPr lang="en-US" dirty="0" smtClean="0"/>
              <a:t>you need to write your code to be as flexible as possible.  this means we will expect the code to be transported to other machines, and other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generate a matrix of zeros with the same size as anther matrix ?</a:t>
            </a:r>
          </a:p>
          <a:p>
            <a:pPr lvl="1"/>
            <a:r>
              <a:rPr lang="en-US" dirty="0" err="1" smtClean="0"/>
              <a:t>my_mat</a:t>
            </a:r>
            <a:r>
              <a:rPr lang="en-US" dirty="0" smtClean="0"/>
              <a:t> = </a:t>
            </a:r>
            <a:r>
              <a:rPr lang="en-US" dirty="0" err="1" smtClean="0"/>
              <a:t>randint</a:t>
            </a:r>
            <a:r>
              <a:rPr lang="en-US" dirty="0"/>
              <a:t> </a:t>
            </a:r>
            <a:r>
              <a:rPr lang="en-US" dirty="0" smtClean="0"/>
              <a:t>(4, 20)</a:t>
            </a:r>
          </a:p>
        </p:txBody>
      </p:sp>
    </p:spTree>
    <p:extLst>
      <p:ext uri="{BB962C8B-B14F-4D97-AF65-F5344CB8AC3E}">
        <p14:creationId xmlns:p14="http://schemas.microsoft.com/office/powerpoint/2010/main" val="3547688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eshape, </a:t>
            </a:r>
            <a:r>
              <a:rPr lang="en-US" dirty="0" err="1" smtClean="0"/>
              <a:t>fliplr</a:t>
            </a:r>
            <a:r>
              <a:rPr lang="en-US" dirty="0" smtClean="0"/>
              <a:t>, </a:t>
            </a:r>
            <a:r>
              <a:rPr lang="en-US" dirty="0" err="1" smtClean="0"/>
              <a:t>flipud</a:t>
            </a:r>
            <a:r>
              <a:rPr lang="en-US" dirty="0" smtClean="0"/>
              <a:t>, rot90 </a:t>
            </a:r>
            <a:endParaRPr lang="en-US" dirty="0"/>
          </a:p>
        </p:txBody>
      </p:sp>
      <p:pic>
        <p:nvPicPr>
          <p:cNvPr id="5" name="Picture 4" descr="Attaway_-_2009_-_MATLAB_a_practical_introduction_to_programming_an_pdf__page_51_of_473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4323"/>
            <a:ext cx="4610100" cy="1562100"/>
          </a:xfrm>
          <a:prstGeom prst="rect">
            <a:avLst/>
          </a:prstGeom>
        </p:spPr>
      </p:pic>
      <p:pic>
        <p:nvPicPr>
          <p:cNvPr id="6" name="Picture 5" descr="Attaway_-_2009_-_MATLAB_a_practical_introduction_to_programming_an_pdf__page_52_of_473_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" y="4250880"/>
            <a:ext cx="64897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functions to matrix</a:t>
            </a:r>
            <a:endParaRPr lang="en-US" dirty="0"/>
          </a:p>
        </p:txBody>
      </p:sp>
      <p:pic>
        <p:nvPicPr>
          <p:cNvPr id="4" name="Picture 3" descr="Attaway_-_2009_-_MATLAB_a_practical_introduction_to_programming_an_pdf__page_54_of_473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49" y="1566285"/>
            <a:ext cx="4051300" cy="2514600"/>
          </a:xfrm>
          <a:prstGeom prst="rect">
            <a:avLst/>
          </a:prstGeom>
        </p:spPr>
      </p:pic>
      <p:pic>
        <p:nvPicPr>
          <p:cNvPr id="5" name="Picture 4" descr="Attaway_-_2009_-_MATLAB_a_practical_introduction_to_programming_an_pdf__page_54_of_473_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49" y="4340299"/>
            <a:ext cx="2730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Picture 3" descr="Attaway_-_2009_-_MATLAB_a_practical_introduction_to_programming_an_pdf__page_56_of_473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57" y="1630231"/>
            <a:ext cx="4356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1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is not a linear process</a:t>
            </a:r>
          </a:p>
          <a:p>
            <a:r>
              <a:rPr lang="en-US" dirty="0" smtClean="0"/>
              <a:t>Lots of trial and error</a:t>
            </a:r>
          </a:p>
          <a:p>
            <a:r>
              <a:rPr lang="en-US" dirty="0" smtClean="0"/>
              <a:t>Problem solving, detective work, deductive reasoning</a:t>
            </a:r>
          </a:p>
          <a:p>
            <a:r>
              <a:rPr lang="en-US" dirty="0" smtClean="0"/>
              <a:t>Debugging may take longer than initial writing.  Enjoy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course will be divided into lecture and exercise</a:t>
            </a:r>
          </a:p>
          <a:p>
            <a:r>
              <a:rPr lang="en-US" dirty="0" smtClean="0"/>
              <a:t>Each week you will complete a programming assignment</a:t>
            </a:r>
          </a:p>
        </p:txBody>
      </p:sp>
    </p:spTree>
    <p:extLst>
      <p:ext uri="{BB962C8B-B14F-4D97-AF65-F5344CB8AC3E}">
        <p14:creationId xmlns:p14="http://schemas.microsoft.com/office/powerpoint/2010/main" val="31810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MATrix</a:t>
            </a:r>
            <a:r>
              <a:rPr lang="en-US" dirty="0"/>
              <a:t> </a:t>
            </a:r>
            <a:r>
              <a:rPr lang="en-US" dirty="0" err="1"/>
              <a:t>LABoratory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University of New Mexico in the 1970s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omputation</a:t>
            </a:r>
            <a:r>
              <a:rPr lang="en-US" dirty="0"/>
              <a:t>, visualization, and </a:t>
            </a:r>
            <a:r>
              <a:rPr lang="en-US" dirty="0" smtClean="0"/>
              <a:t>programming of </a:t>
            </a:r>
            <a:r>
              <a:rPr lang="en-US" dirty="0"/>
              <a:t>the </a:t>
            </a:r>
            <a:r>
              <a:rPr lang="en-US" dirty="0" smtClean="0"/>
              <a:t>matrix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MATLAB interface</a:t>
            </a:r>
            <a:endParaRPr lang="en-US" dirty="0"/>
          </a:p>
        </p:txBody>
      </p:sp>
      <p:pic>
        <p:nvPicPr>
          <p:cNvPr id="4" name="Picture 3" descr="MATLAB__R2011b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6" y="1225082"/>
            <a:ext cx="8666755" cy="54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34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1671</TotalTime>
  <Words>1889</Words>
  <Application>Microsoft Macintosh PowerPoint</Application>
  <PresentationFormat>On-screen Show (4:3)</PresentationFormat>
  <Paragraphs>422</Paragraphs>
  <Slides>53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Inkwell</vt:lpstr>
      <vt:lpstr>MATLAB Introduction session 1</vt:lpstr>
      <vt:lpstr>PowerPoint Presentation</vt:lpstr>
      <vt:lpstr>Becoming a programmer: why?</vt:lpstr>
      <vt:lpstr>Learning how to program</vt:lpstr>
      <vt:lpstr>Coding style</vt:lpstr>
      <vt:lpstr>The process of programming</vt:lpstr>
      <vt:lpstr>Structure of the course</vt:lpstr>
      <vt:lpstr>Basic concepts</vt:lpstr>
      <vt:lpstr>MATLAB interface</vt:lpstr>
      <vt:lpstr>Getting help</vt:lpstr>
      <vt:lpstr>Hello World</vt:lpstr>
      <vt:lpstr>Variables</vt:lpstr>
      <vt:lpstr>Memory</vt:lpstr>
      <vt:lpstr>PowerPoint Presentation</vt:lpstr>
      <vt:lpstr>Variable Names</vt:lpstr>
      <vt:lpstr>Setting values</vt:lpstr>
      <vt:lpstr>Setting values</vt:lpstr>
      <vt:lpstr>Changing around strings</vt:lpstr>
      <vt:lpstr>Calling Functions</vt:lpstr>
      <vt:lpstr>Operators</vt:lpstr>
      <vt:lpstr>Practice</vt:lpstr>
      <vt:lpstr>Build-In Functions</vt:lpstr>
      <vt:lpstr>loops</vt:lpstr>
      <vt:lpstr>Scripts</vt:lpstr>
      <vt:lpstr>Comments</vt:lpstr>
      <vt:lpstr>PowerPoint Presentation</vt:lpstr>
      <vt:lpstr>Practice</vt:lpstr>
      <vt:lpstr>PowerPoint Presentation</vt:lpstr>
      <vt:lpstr>Coding style</vt:lpstr>
      <vt:lpstr>Coding style</vt:lpstr>
      <vt:lpstr>Coding style</vt:lpstr>
      <vt:lpstr>Coding style</vt:lpstr>
      <vt:lpstr>Vector and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Logical indexing</vt:lpstr>
      <vt:lpstr>The colon operator</vt:lpstr>
      <vt:lpstr>Practice</vt:lpstr>
      <vt:lpstr>PowerPoint Presentation</vt:lpstr>
      <vt:lpstr>PowerPoint Presentation</vt:lpstr>
      <vt:lpstr>Generate vector based on bulit-in functions</vt:lpstr>
      <vt:lpstr>Describing matrices</vt:lpstr>
      <vt:lpstr>Practice</vt:lpstr>
      <vt:lpstr>Changing dimensions</vt:lpstr>
      <vt:lpstr>Using functions to matrix</vt:lpstr>
      <vt:lpstr>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tancy</dc:creator>
  <cp:lastModifiedBy>tancy</cp:lastModifiedBy>
  <cp:revision>34</cp:revision>
  <cp:lastPrinted>2017-08-02T11:28:09Z</cp:lastPrinted>
  <dcterms:created xsi:type="dcterms:W3CDTF">2017-08-01T02:01:51Z</dcterms:created>
  <dcterms:modified xsi:type="dcterms:W3CDTF">2017-08-05T10:17:52Z</dcterms:modified>
</cp:coreProperties>
</file>