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13" r:id="rId1"/>
  </p:sldMasterIdLst>
  <p:notesMasterIdLst>
    <p:notesMasterId r:id="rId55"/>
  </p:notesMasterIdLst>
  <p:sldIdLst>
    <p:sldId id="256" r:id="rId2"/>
    <p:sldId id="356" r:id="rId3"/>
    <p:sldId id="273" r:id="rId4"/>
    <p:sldId id="351" r:id="rId5"/>
    <p:sldId id="392" r:id="rId6"/>
    <p:sldId id="350" r:id="rId7"/>
    <p:sldId id="352" r:id="rId8"/>
    <p:sldId id="263" r:id="rId9"/>
    <p:sldId id="272" r:id="rId10"/>
    <p:sldId id="274" r:id="rId11"/>
    <p:sldId id="265" r:id="rId12"/>
    <p:sldId id="266" r:id="rId13"/>
    <p:sldId id="267" r:id="rId14"/>
    <p:sldId id="362" r:id="rId15"/>
    <p:sldId id="359" r:id="rId16"/>
    <p:sldId id="268" r:id="rId17"/>
    <p:sldId id="269" r:id="rId18"/>
    <p:sldId id="270" r:id="rId19"/>
    <p:sldId id="271" r:id="rId20"/>
    <p:sldId id="364" r:id="rId21"/>
    <p:sldId id="365" r:id="rId22"/>
    <p:sldId id="366" r:id="rId23"/>
    <p:sldId id="368" r:id="rId24"/>
    <p:sldId id="367" r:id="rId25"/>
    <p:sldId id="353" r:id="rId26"/>
    <p:sldId id="354" r:id="rId27"/>
    <p:sldId id="363" r:id="rId28"/>
    <p:sldId id="369" r:id="rId29"/>
    <p:sldId id="388" r:id="rId30"/>
    <p:sldId id="389" r:id="rId31"/>
    <p:sldId id="390" r:id="rId32"/>
    <p:sldId id="391" r:id="rId33"/>
    <p:sldId id="355" r:id="rId34"/>
    <p:sldId id="375" r:id="rId35"/>
    <p:sldId id="382" r:id="rId36"/>
    <p:sldId id="370" r:id="rId37"/>
    <p:sldId id="371" r:id="rId38"/>
    <p:sldId id="372" r:id="rId39"/>
    <p:sldId id="373" r:id="rId40"/>
    <p:sldId id="397" r:id="rId41"/>
    <p:sldId id="374" r:id="rId42"/>
    <p:sldId id="385" r:id="rId43"/>
    <p:sldId id="393" r:id="rId44"/>
    <p:sldId id="379" r:id="rId45"/>
    <p:sldId id="384" r:id="rId46"/>
    <p:sldId id="383" r:id="rId47"/>
    <p:sldId id="380" r:id="rId48"/>
    <p:sldId id="386" r:id="rId49"/>
    <p:sldId id="301" r:id="rId50"/>
    <p:sldId id="394" r:id="rId51"/>
    <p:sldId id="395" r:id="rId52"/>
    <p:sldId id="396" r:id="rId53"/>
    <p:sldId id="398" r:id="rId5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-199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notesMaster" Target="notesMasters/notesMaster1.xml"/><Relationship Id="rId56" Type="http://schemas.openxmlformats.org/officeDocument/2006/relationships/printerSettings" Target="printerSettings/printerSettings1.bin"/><Relationship Id="rId57" Type="http://schemas.openxmlformats.org/officeDocument/2006/relationships/presProps" Target="presProps.xml"/><Relationship Id="rId58" Type="http://schemas.openxmlformats.org/officeDocument/2006/relationships/viewProps" Target="viewProps.xml"/><Relationship Id="rId59" Type="http://schemas.openxmlformats.org/officeDocument/2006/relationships/theme" Target="theme/theme1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C4747D-A82B-8742-9290-5AB72D984DB4}" type="datetimeFigureOut">
              <a:rPr lang="en-US" smtClean="0"/>
              <a:t>8/5/17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3B7669-734B-4D4B-A2EA-3367B61A11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687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Matrix</a:t>
            </a:r>
            <a:r>
              <a:rPr lang="en-US" baseline="0" dirty="0" smtClean="0"/>
              <a:t> manipulation, Data visualization,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3B7669-734B-4D4B-A2EA-3367B61A110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7379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 “equal”</a:t>
            </a:r>
          </a:p>
          <a:p>
            <a:r>
              <a:rPr lang="en-US" dirty="0" smtClean="0"/>
              <a:t>Try to type 3.5 = </a:t>
            </a:r>
            <a:r>
              <a:rPr lang="en-US" dirty="0" err="1" smtClean="0"/>
              <a:t>num_oranges</a:t>
            </a:r>
            <a:r>
              <a:rPr lang="en-US" dirty="0" smtClean="0"/>
              <a:t> to see what happens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3B7669-734B-4D4B-A2EA-3367B61A110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8674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Tip:</a:t>
            </a:r>
            <a:r>
              <a:rPr lang="en-US" baseline="0" dirty="0" smtClean="0"/>
              <a:t> define the variable that everyone can understand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3B7669-734B-4D4B-A2EA-3367B61A110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2947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baseline="30000" dirty="0" smtClean="0"/>
              <a:t>mat = [3 5 7; 1 2]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3B7669-734B-4D4B-A2EA-3367B61A110E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1632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Zeros(size(</a:t>
            </a:r>
            <a:r>
              <a:rPr lang="en-US" dirty="0" err="1" smtClean="0"/>
              <a:t>my_mat</a:t>
            </a:r>
            <a:r>
              <a:rPr lang="en-US" dirty="0" smtClean="0"/>
              <a:t>))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3B7669-734B-4D4B-A2EA-3367B61A110E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577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124200"/>
            <a:ext cx="6477000" cy="1914144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5056632"/>
            <a:ext cx="6477000" cy="1174088"/>
          </a:xfrm>
        </p:spPr>
        <p:txBody>
          <a:bodyPr vert="horz" lIns="91440" tIns="0" rIns="45720" bIns="0" rtlCol="0">
            <a:norm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buSzPct val="90000"/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00216"/>
            <a:ext cx="19842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70DABAEC-E592-EC40-952E-53D5BBE93699}" type="datetimeFigureOut">
              <a:rPr lang="en-US" smtClean="0"/>
              <a:t>8/5/17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352" y="6300216"/>
            <a:ext cx="38130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300216"/>
            <a:ext cx="685800" cy="274320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tabLst/>
              <a:defRPr sz="1800"/>
            </a:lvl6pPr>
            <a:lvl7pPr marL="2290763" indent="-344488">
              <a:tabLst/>
              <a:defRPr sz="1800"/>
            </a:lvl7pPr>
            <a:lvl8pPr marL="2290763" indent="-344488">
              <a:tabLst/>
              <a:defRPr sz="1800"/>
            </a:lvl8pPr>
            <a:lvl9pPr marL="2290763" indent="-344488">
              <a:tabLst/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8/5/17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8/5/17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690048"/>
            <a:ext cx="356393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250" y="368490"/>
            <a:ext cx="3566160" cy="562749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 marL="2290763" indent="-344488">
              <a:defRPr sz="2000"/>
            </a:lvl7pPr>
            <a:lvl8pPr marL="2290763" indent="-344488">
              <a:defRPr sz="2000"/>
            </a:lvl8pPr>
            <a:lvl9pPr marL="2290763" indent="-344488"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398" y="2866030"/>
            <a:ext cx="3563938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7546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7544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  <p:grpSp>
        <p:nvGrpSpPr>
          <p:cNvPr id="3" name="Group 7"/>
          <p:cNvGrpSpPr/>
          <p:nvPr/>
        </p:nvGrpSpPr>
        <p:grpSpPr>
          <a:xfrm rot="21421631">
            <a:off x="629028" y="505650"/>
            <a:ext cx="3850925" cy="5516274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4"/>
          </p:nvPr>
        </p:nvSpPr>
        <p:spPr>
          <a:xfrm rot="21421631">
            <a:off x="808793" y="667560"/>
            <a:ext cx="3468664" cy="512472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3"/>
          <p:cNvGrpSpPr/>
          <p:nvPr/>
        </p:nvGrpSpPr>
        <p:grpSpPr>
          <a:xfrm rot="21214351">
            <a:off x="313409" y="3520798"/>
            <a:ext cx="4088024" cy="302602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6"/>
          </p:nvPr>
        </p:nvSpPr>
        <p:spPr>
          <a:xfrm rot="21214351">
            <a:off x="491057" y="3682579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232774">
            <a:off x="169481" y="241256"/>
            <a:ext cx="4088024" cy="3026020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347129" y="403037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3434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3432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32774">
            <a:off x="2059282" y="379100"/>
            <a:ext cx="5031327" cy="3443312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8736"/>
            <a:ext cx="7315200" cy="98797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2248157" y="564564"/>
            <a:ext cx="4653577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13"/>
          <p:cNvGrpSpPr/>
          <p:nvPr/>
        </p:nvGrpSpPr>
        <p:grpSpPr>
          <a:xfrm rot="21420000">
            <a:off x="113687" y="116368"/>
            <a:ext cx="3969060" cy="370536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7"/>
          </p:nvPr>
        </p:nvSpPr>
        <p:spPr>
          <a:xfrm rot="21420000">
            <a:off x="299151" y="304998"/>
            <a:ext cx="3598455" cy="3334235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360000">
            <a:off x="4165479" y="323141"/>
            <a:ext cx="4792693" cy="3443312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6"/>
          </p:nvPr>
        </p:nvSpPr>
        <p:spPr>
          <a:xfrm rot="360000">
            <a:off x="4336486" y="507668"/>
            <a:ext cx="4432860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6106"/>
            <a:ext cx="7315200" cy="99060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1682" y="450851"/>
            <a:ext cx="846083" cy="5357812"/>
          </a:xfrm>
        </p:spPr>
        <p:txBody>
          <a:bodyPr vert="eaVert" anchor="t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50851"/>
            <a:ext cx="5943600" cy="5357812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Watermark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122215" y="3200400"/>
            <a:ext cx="8021782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0813" y="3833095"/>
            <a:ext cx="4724400" cy="1209964"/>
          </a:xfrm>
        </p:spPr>
        <p:txBody>
          <a:bodyPr lIns="45720" tIns="0" rIns="45720" bIns="0" anchor="b" anchorCtr="0">
            <a:noAutofit/>
          </a:bodyPr>
          <a:lstStyle>
            <a:lvl1pPr algn="l">
              <a:lnSpc>
                <a:spcPts val="5000"/>
              </a:lnSpc>
              <a:defRPr sz="460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0813" y="5056909"/>
            <a:ext cx="4724400" cy="1156586"/>
          </a:xfrm>
        </p:spPr>
        <p:txBody>
          <a:bodyPr lIns="91440" tIns="0" rIns="45720" bIns="0">
            <a:normAutofit/>
          </a:bodyPr>
          <a:lstStyle>
            <a:lvl1pPr marL="0" indent="0" algn="l">
              <a:lnSpc>
                <a:spcPts val="2600"/>
              </a:lnSpc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98744"/>
            <a:ext cx="1981200" cy="273050"/>
          </a:xfrm>
        </p:spPr>
        <p:txBody>
          <a:bodyPr/>
          <a:lstStyle>
            <a:lvl1pPr algn="l">
              <a:defRPr sz="1100">
                <a:latin typeface="Rockwell" pitchFamily="18" charset="0"/>
              </a:defRPr>
            </a:lvl1pPr>
          </a:lstStyle>
          <a:p>
            <a:fld id="{70DABAEC-E592-EC40-952E-53D5BBE93699}" type="datetimeFigureOut">
              <a:rPr lang="en-US" smtClean="0"/>
              <a:t>8/5/17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400" y="6298744"/>
            <a:ext cx="3810000" cy="27305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4856" y="6312392"/>
            <a:ext cx="685800" cy="265089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94560"/>
            <a:ext cx="7772400" cy="1362075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57016"/>
            <a:ext cx="7772400" cy="987552"/>
          </a:xfrm>
        </p:spPr>
        <p:txBody>
          <a:bodyPr vert="horz" lIns="91440" tIns="0" rIns="45720" bIns="0" rtlCol="0"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SzPct val="90000"/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Watermar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12693" y="1689847"/>
            <a:ext cx="8431303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196353"/>
            <a:ext cx="5334000" cy="1362075"/>
          </a:xfrm>
        </p:spPr>
        <p:txBody>
          <a:bodyPr lIns="45720" tIns="0" rIns="45720" bIns="0" anchor="b" anchorCtr="0"/>
          <a:lstStyle>
            <a:lvl1pPr algn="l">
              <a:lnSpc>
                <a:spcPts val="5000"/>
              </a:lnSpc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60618"/>
            <a:ext cx="5334000" cy="983087"/>
          </a:xfrm>
        </p:spPr>
        <p:txBody>
          <a:bodyPr tIns="0" rIns="45720" bIns="0" anchor="t" anchorCtr="0"/>
          <a:lstStyle>
            <a:lvl1pPr marL="0" indent="0"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2775" y="4069804"/>
            <a:ext cx="553878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1240000">
            <a:off x="654352" y="445180"/>
            <a:ext cx="5416247" cy="3630168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1240000">
            <a:off x="857677" y="632632"/>
            <a:ext cx="5009597" cy="325526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58117" y="5230906"/>
            <a:ext cx="5532958" cy="865093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326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7367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0247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514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8/5/17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3" name="Picture 12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  <p:pic>
        <p:nvPicPr>
          <p:cNvPr id="12" name="Picture 11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4" name="Picture 13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8/5/17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theme" Target="../theme/theme1.xml"/><Relationship Id="rId22" Type="http://schemas.openxmlformats.org/officeDocument/2006/relationships/image" Target="../media/image6.png"/><Relationship Id="rId23" Type="http://schemas.openxmlformats.org/officeDocument/2006/relationships/image" Target="../media/image7.png"/><Relationship Id="rId24" Type="http://schemas.openxmlformats.org/officeDocument/2006/relationships/image" Target="../media/image8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503238"/>
            <a:ext cx="7313613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35138"/>
            <a:ext cx="7313613" cy="4056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63438" y="6314461"/>
            <a:ext cx="1295400" cy="2650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70DABAEC-E592-EC40-952E-53D5BBE93699}" type="datetimeFigureOut">
              <a:rPr lang="en-US" smtClean="0"/>
              <a:t>8/5/17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2607" y="6305797"/>
            <a:ext cx="3717967" cy="2592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21388" y="5476097"/>
            <a:ext cx="1483056" cy="851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</a:lstStyle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827" r:id="rId14"/>
    <p:sldLayoutId id="2147483828" r:id="rId15"/>
    <p:sldLayoutId id="2147483829" r:id="rId16"/>
    <p:sldLayoutId id="2147483830" r:id="rId17"/>
    <p:sldLayoutId id="2147483831" r:id="rId18"/>
    <p:sldLayoutId id="2147483832" r:id="rId19"/>
    <p:sldLayoutId id="2147483833" r:id="rId20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3550" indent="-463550" algn="l" defTabSz="914400" rtl="0" eaLnBrk="1" latinLnBrk="0" hangingPunct="1">
        <a:spcBef>
          <a:spcPts val="2000"/>
        </a:spcBef>
        <a:buSzPct val="90000"/>
        <a:buFontTx/>
        <a:buBlip>
          <a:blip r:embed="rId22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SzPct val="90000"/>
        <a:buFontTx/>
        <a:buBlip>
          <a:blip r:embed="rId23"/>
        </a:buBlip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55713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938338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ct val="20000"/>
        </a:spcBef>
        <a:buSzPct val="90000"/>
        <a:buFontTx/>
        <a:buBlip>
          <a:blip r:embed="rId22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ct val="20000"/>
        </a:spcBef>
        <a:buSzPct val="90000"/>
        <a:buFontTx/>
        <a:buBlip>
          <a:blip r:embed="rId24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ct val="20000"/>
        </a:spcBef>
        <a:buSzPct val="90000"/>
        <a:buFontTx/>
        <a:buBlip>
          <a:blip r:embed="rId22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ct val="20000"/>
        </a:spcBef>
        <a:buSzPct val="90000"/>
        <a:buFontTx/>
        <a:buBlip>
          <a:blip r:embed="rId23"/>
        </a:buBlip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17.png"/><Relationship Id="rId5" Type="http://schemas.microsoft.com/office/2007/relationships/hdphoto" Target="../media/hdphoto2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16.png"/><Relationship Id="rId5" Type="http://schemas.microsoft.com/office/2007/relationships/hdphoto" Target="../media/hdphoto3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17.png"/><Relationship Id="rId7" Type="http://schemas.microsoft.com/office/2007/relationships/hdphoto" Target="../media/hdphoto5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3" Type="http://schemas.openxmlformats.org/officeDocument/2006/relationships/image" Target="../media/image26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11022" y="1078088"/>
            <a:ext cx="6477000" cy="1914144"/>
          </a:xfrm>
        </p:spPr>
        <p:txBody>
          <a:bodyPr/>
          <a:lstStyle/>
          <a:p>
            <a:pPr algn="ctr"/>
            <a:r>
              <a:rPr lang="en-US" dirty="0" smtClean="0"/>
              <a:t>MATLAB </a:t>
            </a:r>
            <a:r>
              <a:rPr lang="en-US" dirty="0" smtClean="0"/>
              <a:t>Introduction</a:t>
            </a:r>
            <a:br>
              <a:rPr lang="en-US" dirty="0" smtClean="0"/>
            </a:br>
            <a:r>
              <a:rPr lang="en-US" dirty="0" smtClean="0"/>
              <a:t>session 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Tancy</a:t>
            </a:r>
          </a:p>
          <a:p>
            <a:r>
              <a:rPr lang="en-US" dirty="0" smtClean="0"/>
              <a:t>04/08/2017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5578" y="3347189"/>
            <a:ext cx="1902444" cy="1709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2418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Getting help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3366FF"/>
                </a:solidFill>
              </a:rPr>
              <a:t>help</a:t>
            </a:r>
            <a:r>
              <a:rPr lang="en-US" dirty="0" smtClean="0"/>
              <a:t> function</a:t>
            </a:r>
          </a:p>
          <a:p>
            <a:r>
              <a:rPr lang="en-US" dirty="0" smtClean="0">
                <a:solidFill>
                  <a:srgbClr val="3366FF"/>
                </a:solidFill>
              </a:rPr>
              <a:t>doc</a:t>
            </a:r>
            <a:r>
              <a:rPr lang="en-US" dirty="0" smtClean="0"/>
              <a:t> function</a:t>
            </a:r>
          </a:p>
          <a:p>
            <a:r>
              <a:rPr lang="en-US" dirty="0" smtClean="0"/>
              <a:t>pop-up help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862668" y="4170281"/>
            <a:ext cx="6731000" cy="175432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350" dirty="0">
                <a:latin typeface="Courier"/>
                <a:cs typeface="Courier"/>
              </a:rPr>
              <a:t>&gt;&gt; </a:t>
            </a:r>
            <a:r>
              <a:rPr lang="en-US" sz="1350" dirty="0">
                <a:solidFill>
                  <a:srgbClr val="008000"/>
                </a:solidFill>
                <a:latin typeface="Courier"/>
                <a:cs typeface="Courier"/>
              </a:rPr>
              <a:t>help sin</a:t>
            </a:r>
          </a:p>
          <a:p>
            <a:r>
              <a:rPr lang="en-US" sz="1350" dirty="0">
                <a:latin typeface="Courier"/>
                <a:cs typeface="Courier"/>
              </a:rPr>
              <a:t>sin    Sine of argument in radians.</a:t>
            </a:r>
          </a:p>
          <a:p>
            <a:r>
              <a:rPr lang="en-US" sz="1350" dirty="0">
                <a:latin typeface="Courier"/>
                <a:cs typeface="Courier"/>
              </a:rPr>
              <a:t>    sin(X) is the sine of the elements of X.</a:t>
            </a:r>
          </a:p>
          <a:p>
            <a:r>
              <a:rPr lang="en-US" sz="1350" dirty="0">
                <a:latin typeface="Courier"/>
                <a:cs typeface="Courier"/>
              </a:rPr>
              <a:t> </a:t>
            </a:r>
          </a:p>
          <a:p>
            <a:r>
              <a:rPr lang="en-US" sz="1350" dirty="0">
                <a:latin typeface="Courier"/>
                <a:cs typeface="Courier"/>
              </a:rPr>
              <a:t>    See also </a:t>
            </a:r>
            <a:r>
              <a:rPr lang="en-US" sz="1350" dirty="0" err="1">
                <a:latin typeface="Courier"/>
                <a:cs typeface="Courier"/>
              </a:rPr>
              <a:t>asin</a:t>
            </a:r>
            <a:r>
              <a:rPr lang="en-US" sz="1350" dirty="0">
                <a:latin typeface="Courier"/>
                <a:cs typeface="Courier"/>
              </a:rPr>
              <a:t>, </a:t>
            </a:r>
            <a:r>
              <a:rPr lang="en-US" sz="1350" dirty="0" err="1">
                <a:latin typeface="Courier"/>
                <a:cs typeface="Courier"/>
              </a:rPr>
              <a:t>sind</a:t>
            </a:r>
            <a:r>
              <a:rPr lang="en-US" sz="1350" dirty="0">
                <a:latin typeface="Courier"/>
                <a:cs typeface="Courier"/>
              </a:rPr>
              <a:t>.</a:t>
            </a:r>
          </a:p>
          <a:p>
            <a:endParaRPr lang="en-US" sz="1350" dirty="0">
              <a:latin typeface="Courier"/>
              <a:cs typeface="Courier"/>
            </a:endParaRPr>
          </a:p>
          <a:p>
            <a:r>
              <a:rPr lang="en-US" sz="1350" dirty="0">
                <a:latin typeface="Courier"/>
                <a:cs typeface="Courier"/>
              </a:rPr>
              <a:t>    Reference page in Help browser</a:t>
            </a:r>
          </a:p>
          <a:p>
            <a:r>
              <a:rPr lang="en-US" sz="1350" dirty="0">
                <a:latin typeface="Courier"/>
                <a:cs typeface="Courier"/>
              </a:rPr>
              <a:t>       doc sin</a:t>
            </a:r>
          </a:p>
        </p:txBody>
      </p:sp>
    </p:spTree>
    <p:extLst>
      <p:ext uri="{BB962C8B-B14F-4D97-AF65-F5344CB8AC3E}">
        <p14:creationId xmlns:p14="http://schemas.microsoft.com/office/powerpoint/2010/main" val="156690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Goudy Old Style"/>
                <a:cs typeface="Goudy Old Style"/>
              </a:rPr>
              <a:t>Hello World</a:t>
            </a:r>
            <a:endParaRPr lang="en-US" dirty="0">
              <a:latin typeface="Goudy Old Style"/>
              <a:cs typeface="Goudy Old Style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612422" y="1420874"/>
            <a:ext cx="7467600" cy="137160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dirty="0">
                <a:latin typeface="Goudy Old Style"/>
                <a:cs typeface="Goudy Old Style"/>
              </a:rPr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dirty="0" err="1">
                <a:latin typeface="Goudy Old Style"/>
                <a:cs typeface="Goudy Old Style"/>
              </a:rPr>
              <a:t>my_var</a:t>
            </a:r>
            <a:r>
              <a:rPr lang="en-US" sz="2400" dirty="0">
                <a:latin typeface="Goudy Old Style"/>
                <a:cs typeface="Goudy Old Style"/>
              </a:rPr>
              <a:t> = </a:t>
            </a:r>
            <a:r>
              <a:rPr lang="ja-JP" altLang="en-US" sz="2400" dirty="0">
                <a:latin typeface="Goudy Old Style"/>
                <a:cs typeface="Goudy Old Style"/>
              </a:rPr>
              <a:t>‘</a:t>
            </a:r>
            <a:r>
              <a:rPr lang="en-US" sz="2400" dirty="0">
                <a:latin typeface="Goudy Old Style"/>
                <a:cs typeface="Goudy Old Style"/>
              </a:rPr>
              <a:t>hello </a:t>
            </a:r>
            <a:r>
              <a:rPr lang="en-US" sz="2400" dirty="0" smtClean="0">
                <a:latin typeface="Goudy Old Style"/>
                <a:cs typeface="Goudy Old Style"/>
              </a:rPr>
              <a:t>world</a:t>
            </a:r>
            <a:r>
              <a:rPr lang="en-US" dirty="0" smtClean="0">
                <a:latin typeface="Goudy Old Style"/>
                <a:cs typeface="Goudy Old Style"/>
              </a:rPr>
              <a:t>’ </a:t>
            </a:r>
            <a:r>
              <a:rPr lang="en-US" sz="2400" dirty="0" smtClean="0">
                <a:latin typeface="Goudy Old Style"/>
                <a:cs typeface="Goudy Old Style"/>
              </a:rPr>
              <a:t>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dirty="0" err="1" smtClean="0">
                <a:latin typeface="Goudy Old Style"/>
                <a:cs typeface="Goudy Old Style"/>
              </a:rPr>
              <a:t>my_num</a:t>
            </a:r>
            <a:r>
              <a:rPr lang="en-US" dirty="0" smtClean="0">
                <a:latin typeface="Goudy Old Style"/>
                <a:cs typeface="Goudy Old Style"/>
              </a:rPr>
              <a:t> = 6 ;</a:t>
            </a:r>
            <a:endParaRPr lang="en-US" sz="2400" dirty="0">
              <a:latin typeface="Goudy Old Style"/>
              <a:cs typeface="Goudy Old Style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dirty="0">
              <a:latin typeface="Goudy Old Style"/>
              <a:cs typeface="Goudy Old Style"/>
            </a:endParaRPr>
          </a:p>
        </p:txBody>
      </p:sp>
      <p:sp>
        <p:nvSpPr>
          <p:cNvPr id="9220" name="Line 4"/>
          <p:cNvSpPr>
            <a:spLocks noChangeShapeType="1"/>
          </p:cNvSpPr>
          <p:nvPr/>
        </p:nvSpPr>
        <p:spPr bwMode="auto">
          <a:xfrm flipV="1">
            <a:off x="914400" y="2895600"/>
            <a:ext cx="0" cy="42785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oudy Old Style"/>
              <a:cs typeface="Goudy Old Style"/>
            </a:endParaRPr>
          </a:p>
        </p:txBody>
      </p:sp>
      <p:sp>
        <p:nvSpPr>
          <p:cNvPr id="9221" name="Line 5"/>
          <p:cNvSpPr>
            <a:spLocks noChangeShapeType="1"/>
          </p:cNvSpPr>
          <p:nvPr/>
        </p:nvSpPr>
        <p:spPr bwMode="auto">
          <a:xfrm flipH="1">
            <a:off x="3460393" y="1742787"/>
            <a:ext cx="1309214" cy="1351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oudy Old Style"/>
              <a:cs typeface="Goudy Old Style"/>
            </a:endParaRPr>
          </a:p>
        </p:txBody>
      </p:sp>
      <p:sp>
        <p:nvSpPr>
          <p:cNvPr id="9222" name="Line 6"/>
          <p:cNvSpPr>
            <a:spLocks noChangeShapeType="1"/>
          </p:cNvSpPr>
          <p:nvPr/>
        </p:nvSpPr>
        <p:spPr bwMode="auto">
          <a:xfrm flipV="1">
            <a:off x="3242792" y="2256165"/>
            <a:ext cx="217601" cy="63943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oudy Old Style"/>
              <a:cs typeface="Goudy Old Style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608031" y="3340219"/>
            <a:ext cx="94521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aseline="0" dirty="0">
                <a:latin typeface="Goudy Old Style"/>
                <a:cs typeface="Goudy Old Style"/>
              </a:rPr>
              <a:t>Variable</a:t>
            </a:r>
            <a:br>
              <a:rPr lang="en-US" baseline="0" dirty="0">
                <a:latin typeface="Goudy Old Style"/>
                <a:cs typeface="Goudy Old Style"/>
              </a:rPr>
            </a:br>
            <a:r>
              <a:rPr lang="en-US" baseline="0" dirty="0">
                <a:latin typeface="Goudy Old Style"/>
                <a:cs typeface="Goudy Old Style"/>
              </a:rPr>
              <a:t> Name</a:t>
            </a: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2209800" y="5257800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 baseline="0">
              <a:latin typeface="Goudy Old Style"/>
              <a:cs typeface="Goudy Old Style"/>
            </a:endParaRPr>
          </a:p>
        </p:txBody>
      </p:sp>
      <p:sp>
        <p:nvSpPr>
          <p:cNvPr id="9225" name="Rectangle 9"/>
          <p:cNvSpPr>
            <a:spLocks noChangeArrowheads="1"/>
          </p:cNvSpPr>
          <p:nvPr/>
        </p:nvSpPr>
        <p:spPr bwMode="auto">
          <a:xfrm>
            <a:off x="4952662" y="1693221"/>
            <a:ext cx="353173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aseline="0" dirty="0">
                <a:latin typeface="Goudy Old Style"/>
                <a:cs typeface="Goudy Old Style"/>
              </a:rPr>
              <a:t>Single quotes denote character string</a:t>
            </a:r>
          </a:p>
        </p:txBody>
      </p:sp>
      <p:sp>
        <p:nvSpPr>
          <p:cNvPr id="9226" name="Rectangle 10"/>
          <p:cNvSpPr>
            <a:spLocks noChangeArrowheads="1"/>
          </p:cNvSpPr>
          <p:nvPr/>
        </p:nvSpPr>
        <p:spPr bwMode="auto">
          <a:xfrm>
            <a:off x="3460394" y="2561896"/>
            <a:ext cx="274947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aseline="0" dirty="0">
                <a:latin typeface="Goudy Old Style"/>
                <a:cs typeface="Goudy Old Style"/>
              </a:rPr>
              <a:t>Semi-colon is so you don</a:t>
            </a:r>
            <a:r>
              <a:rPr lang="ja-JP" altLang="en-US" baseline="0" dirty="0">
                <a:latin typeface="Goudy Old Style"/>
                <a:cs typeface="Goudy Old Style"/>
              </a:rPr>
              <a:t>’</a:t>
            </a:r>
            <a:r>
              <a:rPr lang="en-US" baseline="0" dirty="0">
                <a:latin typeface="Goudy Old Style"/>
                <a:cs typeface="Goudy Old Style"/>
              </a:rPr>
              <a:t>t</a:t>
            </a:r>
            <a:br>
              <a:rPr lang="en-US" baseline="0" dirty="0">
                <a:latin typeface="Goudy Old Style"/>
                <a:cs typeface="Goudy Old Style"/>
              </a:rPr>
            </a:br>
            <a:r>
              <a:rPr lang="en-US" baseline="0" dirty="0">
                <a:latin typeface="Goudy Old Style"/>
                <a:cs typeface="Goudy Old Style"/>
              </a:rPr>
              <a:t>output the result to the </a:t>
            </a:r>
            <a:br>
              <a:rPr lang="en-US" baseline="0" dirty="0">
                <a:latin typeface="Goudy Old Style"/>
                <a:cs typeface="Goudy Old Style"/>
              </a:rPr>
            </a:br>
            <a:r>
              <a:rPr lang="en-US" baseline="0" dirty="0">
                <a:latin typeface="Goudy Old Style"/>
                <a:cs typeface="Goudy Old Style"/>
              </a:rPr>
              <a:t>screen.</a:t>
            </a:r>
          </a:p>
        </p:txBody>
      </p:sp>
    </p:spTree>
    <p:extLst>
      <p:ext uri="{BB962C8B-B14F-4D97-AF65-F5344CB8AC3E}">
        <p14:creationId xmlns:p14="http://schemas.microsoft.com/office/powerpoint/2010/main" val="23502698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oudy Old Style"/>
                <a:cs typeface="Goudy Old Style"/>
              </a:rPr>
              <a:t>Variables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981200"/>
            <a:ext cx="7467600" cy="1371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 dirty="0">
                <a:latin typeface="Goudy Old Style"/>
                <a:cs typeface="Goudy Old Style"/>
              </a:rPr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 dirty="0" err="1">
                <a:latin typeface="Goudy Old Style"/>
                <a:cs typeface="Goudy Old Style"/>
              </a:rPr>
              <a:t>my_var</a:t>
            </a:r>
            <a:r>
              <a:rPr lang="en-US" sz="2000" dirty="0">
                <a:latin typeface="Goudy Old Style"/>
                <a:cs typeface="Goudy Old Style"/>
              </a:rPr>
              <a:t> = </a:t>
            </a:r>
            <a:r>
              <a:rPr lang="ja-JP" altLang="en-US" sz="2000" dirty="0">
                <a:latin typeface="Goudy Old Style"/>
                <a:cs typeface="Goudy Old Style"/>
              </a:rPr>
              <a:t>‘</a:t>
            </a:r>
            <a:r>
              <a:rPr lang="en-US" sz="2000" dirty="0">
                <a:latin typeface="Goudy Old Style"/>
                <a:cs typeface="Goudy Old Style"/>
              </a:rPr>
              <a:t>hello world</a:t>
            </a:r>
            <a:r>
              <a:rPr lang="ja-JP" altLang="en-US" sz="2000" dirty="0">
                <a:latin typeface="Goudy Old Style"/>
                <a:cs typeface="Goudy Old Style"/>
              </a:rPr>
              <a:t>’</a:t>
            </a:r>
            <a:r>
              <a:rPr lang="en-US" sz="2000" dirty="0">
                <a:latin typeface="Goudy Old Style"/>
                <a:cs typeface="Goudy Old Style"/>
              </a:rPr>
              <a:t>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000" dirty="0">
              <a:latin typeface="Goudy Old Style"/>
              <a:cs typeface="Goudy Old Style"/>
            </a:endParaRPr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 flipH="1" flipV="1">
            <a:off x="914400" y="2906889"/>
            <a:ext cx="0" cy="2309636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oudy Old Style"/>
              <a:cs typeface="Goudy Old Style"/>
            </a:endParaRPr>
          </a:p>
        </p:txBody>
      </p:sp>
      <p:sp>
        <p:nvSpPr>
          <p:cNvPr id="10245" name="Rectangle 7"/>
          <p:cNvSpPr>
            <a:spLocks noChangeArrowheads="1"/>
          </p:cNvSpPr>
          <p:nvPr/>
        </p:nvSpPr>
        <p:spPr bwMode="auto">
          <a:xfrm>
            <a:off x="177800" y="5186363"/>
            <a:ext cx="94521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aseline="0">
                <a:latin typeface="Goudy Old Style"/>
                <a:cs typeface="Goudy Old Style"/>
              </a:rPr>
              <a:t>Variable</a:t>
            </a:r>
            <a:br>
              <a:rPr lang="en-US" baseline="0">
                <a:latin typeface="Goudy Old Style"/>
                <a:cs typeface="Goudy Old Style"/>
              </a:rPr>
            </a:br>
            <a:r>
              <a:rPr lang="en-US" baseline="0">
                <a:latin typeface="Goudy Old Style"/>
                <a:cs typeface="Goudy Old Style"/>
              </a:rPr>
              <a:t> Name</a:t>
            </a:r>
          </a:p>
        </p:txBody>
      </p:sp>
      <p:sp>
        <p:nvSpPr>
          <p:cNvPr id="10246" name="Line 11"/>
          <p:cNvSpPr>
            <a:spLocks noChangeShapeType="1"/>
          </p:cNvSpPr>
          <p:nvPr/>
        </p:nvSpPr>
        <p:spPr bwMode="auto">
          <a:xfrm>
            <a:off x="1752600" y="3657600"/>
            <a:ext cx="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oudy Old Style"/>
              <a:cs typeface="Goudy Old Style"/>
            </a:endParaRPr>
          </a:p>
        </p:txBody>
      </p:sp>
      <p:sp>
        <p:nvSpPr>
          <p:cNvPr id="10247" name="Line 12"/>
          <p:cNvSpPr>
            <a:spLocks noChangeShapeType="1"/>
          </p:cNvSpPr>
          <p:nvPr/>
        </p:nvSpPr>
        <p:spPr bwMode="auto">
          <a:xfrm flipV="1">
            <a:off x="1752600" y="4710113"/>
            <a:ext cx="1617134" cy="14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oudy Old Style"/>
              <a:cs typeface="Goudy Old Style"/>
            </a:endParaRPr>
          </a:p>
        </p:txBody>
      </p:sp>
      <p:sp>
        <p:nvSpPr>
          <p:cNvPr id="10248" name="Line 13"/>
          <p:cNvSpPr>
            <a:spLocks noChangeShapeType="1"/>
          </p:cNvSpPr>
          <p:nvPr/>
        </p:nvSpPr>
        <p:spPr bwMode="auto">
          <a:xfrm flipV="1">
            <a:off x="3369734" y="3657600"/>
            <a:ext cx="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oudy Old Style"/>
              <a:cs typeface="Goudy Old Style"/>
            </a:endParaRPr>
          </a:p>
        </p:txBody>
      </p:sp>
      <p:sp>
        <p:nvSpPr>
          <p:cNvPr id="10249" name="Rectangle 14"/>
          <p:cNvSpPr>
            <a:spLocks noChangeArrowheads="1"/>
          </p:cNvSpPr>
          <p:nvPr/>
        </p:nvSpPr>
        <p:spPr bwMode="auto">
          <a:xfrm>
            <a:off x="1905000" y="4724400"/>
            <a:ext cx="8407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aseline="0">
                <a:latin typeface="Goudy Old Style"/>
                <a:cs typeface="Goudy Old Style"/>
              </a:rPr>
              <a:t>my_var</a:t>
            </a:r>
          </a:p>
        </p:txBody>
      </p:sp>
      <p:sp>
        <p:nvSpPr>
          <p:cNvPr id="10250" name="Line 15"/>
          <p:cNvSpPr>
            <a:spLocks noChangeShapeType="1"/>
          </p:cNvSpPr>
          <p:nvPr/>
        </p:nvSpPr>
        <p:spPr bwMode="auto">
          <a:xfrm>
            <a:off x="2209800" y="2819400"/>
            <a:ext cx="228600" cy="1143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oudy Old Style"/>
              <a:cs typeface="Goudy Old Style"/>
            </a:endParaRPr>
          </a:p>
        </p:txBody>
      </p:sp>
      <p:sp>
        <p:nvSpPr>
          <p:cNvPr id="10251" name="Rectangle 16"/>
          <p:cNvSpPr>
            <a:spLocks noChangeArrowheads="1"/>
          </p:cNvSpPr>
          <p:nvPr/>
        </p:nvSpPr>
        <p:spPr bwMode="auto">
          <a:xfrm>
            <a:off x="1676400" y="4038600"/>
            <a:ext cx="184289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2000" baseline="0" dirty="0">
                <a:latin typeface="Goudy Old Style"/>
                <a:cs typeface="Goudy Old Style"/>
              </a:rPr>
              <a:t>‘</a:t>
            </a:r>
            <a:r>
              <a:rPr lang="en-US" sz="2000" baseline="0" dirty="0">
                <a:latin typeface="Goudy Old Style"/>
                <a:cs typeface="Goudy Old Style"/>
              </a:rPr>
              <a:t>hello world</a:t>
            </a:r>
            <a:r>
              <a:rPr lang="ja-JP" altLang="en-US" sz="2000" baseline="0" dirty="0">
                <a:latin typeface="Goudy Old Style"/>
                <a:cs typeface="Goudy Old Style"/>
              </a:rPr>
              <a:t>’</a:t>
            </a:r>
            <a:endParaRPr lang="en-US" sz="2000" baseline="0" dirty="0">
              <a:latin typeface="Goudy Old Style"/>
              <a:cs typeface="Goudy Old Style"/>
            </a:endParaRPr>
          </a:p>
        </p:txBody>
      </p:sp>
      <p:sp>
        <p:nvSpPr>
          <p:cNvPr id="10252" name="Rectangle 17"/>
          <p:cNvSpPr>
            <a:spLocks noChangeArrowheads="1"/>
          </p:cNvSpPr>
          <p:nvPr/>
        </p:nvSpPr>
        <p:spPr bwMode="auto">
          <a:xfrm>
            <a:off x="5908675" y="2320925"/>
            <a:ext cx="164359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aseline="0" dirty="0" err="1">
                <a:latin typeface="Goudy Old Style"/>
                <a:cs typeface="Goudy Old Style"/>
              </a:rPr>
              <a:t>num_apples</a:t>
            </a:r>
            <a:r>
              <a:rPr lang="en-US" baseline="0" dirty="0">
                <a:latin typeface="Goudy Old Style"/>
                <a:cs typeface="Goudy Old Style"/>
              </a:rPr>
              <a:t> = 7</a:t>
            </a:r>
          </a:p>
        </p:txBody>
      </p:sp>
      <p:sp>
        <p:nvSpPr>
          <p:cNvPr id="10253" name="Line 18"/>
          <p:cNvSpPr>
            <a:spLocks noChangeShapeType="1"/>
          </p:cNvSpPr>
          <p:nvPr/>
        </p:nvSpPr>
        <p:spPr bwMode="auto">
          <a:xfrm>
            <a:off x="6400800" y="3581400"/>
            <a:ext cx="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oudy Old Style"/>
              <a:cs typeface="Goudy Old Style"/>
            </a:endParaRPr>
          </a:p>
        </p:txBody>
      </p:sp>
      <p:sp>
        <p:nvSpPr>
          <p:cNvPr id="10254" name="Line 19"/>
          <p:cNvSpPr>
            <a:spLocks noChangeShapeType="1"/>
          </p:cNvSpPr>
          <p:nvPr/>
        </p:nvSpPr>
        <p:spPr bwMode="auto">
          <a:xfrm>
            <a:off x="6400800" y="4648200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oudy Old Style"/>
              <a:cs typeface="Goudy Old Style"/>
            </a:endParaRPr>
          </a:p>
        </p:txBody>
      </p:sp>
      <p:sp>
        <p:nvSpPr>
          <p:cNvPr id="10255" name="Line 20"/>
          <p:cNvSpPr>
            <a:spLocks noChangeShapeType="1"/>
          </p:cNvSpPr>
          <p:nvPr/>
        </p:nvSpPr>
        <p:spPr bwMode="auto">
          <a:xfrm flipV="1">
            <a:off x="7848600" y="3581400"/>
            <a:ext cx="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oudy Old Style"/>
              <a:cs typeface="Goudy Old Style"/>
            </a:endParaRPr>
          </a:p>
        </p:txBody>
      </p:sp>
      <p:sp>
        <p:nvSpPr>
          <p:cNvPr id="10256" name="Rectangle 21"/>
          <p:cNvSpPr>
            <a:spLocks noChangeArrowheads="1"/>
          </p:cNvSpPr>
          <p:nvPr/>
        </p:nvSpPr>
        <p:spPr bwMode="auto">
          <a:xfrm>
            <a:off x="6324600" y="4724400"/>
            <a:ext cx="12973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aseline="0">
                <a:latin typeface="Goudy Old Style"/>
                <a:cs typeface="Goudy Old Style"/>
              </a:rPr>
              <a:t>num_apples</a:t>
            </a:r>
          </a:p>
        </p:txBody>
      </p:sp>
      <p:sp>
        <p:nvSpPr>
          <p:cNvPr id="10257" name="Line 23"/>
          <p:cNvSpPr>
            <a:spLocks noChangeShapeType="1"/>
          </p:cNvSpPr>
          <p:nvPr/>
        </p:nvSpPr>
        <p:spPr bwMode="auto">
          <a:xfrm>
            <a:off x="7210778" y="2743200"/>
            <a:ext cx="104422" cy="1066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oudy Old Style"/>
              <a:cs typeface="Goudy Old Style"/>
            </a:endParaRPr>
          </a:p>
        </p:txBody>
      </p:sp>
      <p:sp>
        <p:nvSpPr>
          <p:cNvPr id="10258" name="Rectangle 24"/>
          <p:cNvSpPr>
            <a:spLocks noChangeArrowheads="1"/>
          </p:cNvSpPr>
          <p:nvPr/>
        </p:nvSpPr>
        <p:spPr bwMode="auto">
          <a:xfrm>
            <a:off x="6729413" y="3971925"/>
            <a:ext cx="30008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aseline="0">
                <a:latin typeface="Goudy Old Style"/>
                <a:cs typeface="Goudy Old Style"/>
              </a:rPr>
              <a:t>7</a:t>
            </a:r>
          </a:p>
        </p:txBody>
      </p:sp>
      <p:sp>
        <p:nvSpPr>
          <p:cNvPr id="10259" name="Rectangle 25"/>
          <p:cNvSpPr>
            <a:spLocks noChangeArrowheads="1"/>
          </p:cNvSpPr>
          <p:nvPr/>
        </p:nvSpPr>
        <p:spPr bwMode="auto">
          <a:xfrm>
            <a:off x="3549650" y="1927225"/>
            <a:ext cx="194081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aseline="0" dirty="0" err="1">
                <a:latin typeface="Goudy Old Style"/>
                <a:cs typeface="Goudy Old Style"/>
              </a:rPr>
              <a:t>num_oranges</a:t>
            </a:r>
            <a:r>
              <a:rPr lang="en-US" baseline="0" dirty="0">
                <a:latin typeface="Goudy Old Style"/>
                <a:cs typeface="Goudy Old Style"/>
              </a:rPr>
              <a:t> = 3.5</a:t>
            </a:r>
          </a:p>
        </p:txBody>
      </p:sp>
      <p:sp>
        <p:nvSpPr>
          <p:cNvPr id="10260" name="Line 26"/>
          <p:cNvSpPr>
            <a:spLocks noChangeShapeType="1"/>
          </p:cNvSpPr>
          <p:nvPr/>
        </p:nvSpPr>
        <p:spPr bwMode="auto">
          <a:xfrm>
            <a:off x="4070350" y="3643313"/>
            <a:ext cx="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oudy Old Style"/>
              <a:cs typeface="Goudy Old Style"/>
            </a:endParaRPr>
          </a:p>
        </p:txBody>
      </p:sp>
      <p:sp>
        <p:nvSpPr>
          <p:cNvPr id="10261" name="Line 27"/>
          <p:cNvSpPr>
            <a:spLocks noChangeShapeType="1"/>
          </p:cNvSpPr>
          <p:nvPr/>
        </p:nvSpPr>
        <p:spPr bwMode="auto">
          <a:xfrm>
            <a:off x="4070350" y="4710113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oudy Old Style"/>
              <a:cs typeface="Goudy Old Style"/>
            </a:endParaRPr>
          </a:p>
        </p:txBody>
      </p:sp>
      <p:sp>
        <p:nvSpPr>
          <p:cNvPr id="10262" name="Line 28"/>
          <p:cNvSpPr>
            <a:spLocks noChangeShapeType="1"/>
          </p:cNvSpPr>
          <p:nvPr/>
        </p:nvSpPr>
        <p:spPr bwMode="auto">
          <a:xfrm flipV="1">
            <a:off x="5518150" y="3643313"/>
            <a:ext cx="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oudy Old Style"/>
              <a:cs typeface="Goudy Old Style"/>
            </a:endParaRPr>
          </a:p>
        </p:txBody>
      </p:sp>
      <p:sp>
        <p:nvSpPr>
          <p:cNvPr id="10263" name="Rectangle 29"/>
          <p:cNvSpPr>
            <a:spLocks noChangeArrowheads="1"/>
          </p:cNvSpPr>
          <p:nvPr/>
        </p:nvSpPr>
        <p:spPr bwMode="auto">
          <a:xfrm>
            <a:off x="4572000" y="4038600"/>
            <a:ext cx="4715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aseline="0">
                <a:latin typeface="Goudy Old Style"/>
                <a:cs typeface="Goudy Old Style"/>
              </a:rPr>
              <a:t>3.5</a:t>
            </a:r>
          </a:p>
        </p:txBody>
      </p:sp>
      <p:sp>
        <p:nvSpPr>
          <p:cNvPr id="10264" name="Line 30"/>
          <p:cNvSpPr>
            <a:spLocks noChangeShapeType="1"/>
          </p:cNvSpPr>
          <p:nvPr/>
        </p:nvSpPr>
        <p:spPr bwMode="auto">
          <a:xfrm flipH="1">
            <a:off x="4876800" y="2320924"/>
            <a:ext cx="260350" cy="16414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oudy Old Style"/>
              <a:cs typeface="Goudy Old Style"/>
            </a:endParaRPr>
          </a:p>
        </p:txBody>
      </p:sp>
      <p:sp>
        <p:nvSpPr>
          <p:cNvPr id="10265" name="Rectangle 31"/>
          <p:cNvSpPr>
            <a:spLocks noChangeArrowheads="1"/>
          </p:cNvSpPr>
          <p:nvPr/>
        </p:nvSpPr>
        <p:spPr bwMode="auto">
          <a:xfrm>
            <a:off x="3962400" y="4724400"/>
            <a:ext cx="142313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aseline="0">
                <a:latin typeface="Goudy Old Style"/>
                <a:cs typeface="Goudy Old Style"/>
              </a:rPr>
              <a:t>num_oranges</a:t>
            </a:r>
          </a:p>
        </p:txBody>
      </p:sp>
      <p:sp>
        <p:nvSpPr>
          <p:cNvPr id="10266" name="Text Box 33"/>
          <p:cNvSpPr txBox="1">
            <a:spLocks noChangeArrowheads="1"/>
          </p:cNvSpPr>
          <p:nvPr/>
        </p:nvSpPr>
        <p:spPr bwMode="auto">
          <a:xfrm>
            <a:off x="1524000" y="53340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aseline="-25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 baseline="-25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 baseline="-25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 baseline="-25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 baseline="-25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endParaRPr lang="en-US" baseline="0">
              <a:latin typeface="Goudy Old Style"/>
              <a:cs typeface="Goudy Old Style"/>
            </a:endParaRPr>
          </a:p>
        </p:txBody>
      </p:sp>
    </p:spTree>
    <p:extLst>
      <p:ext uri="{BB962C8B-B14F-4D97-AF65-F5344CB8AC3E}">
        <p14:creationId xmlns:p14="http://schemas.microsoft.com/office/powerpoint/2010/main" val="18412350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362127"/>
            <a:ext cx="7313613" cy="868362"/>
          </a:xfrm>
        </p:spPr>
        <p:txBody>
          <a:bodyPr/>
          <a:lstStyle/>
          <a:p>
            <a:pPr eaLnBrk="1" hangingPunct="1"/>
            <a:r>
              <a:rPr lang="en-US" dirty="0">
                <a:latin typeface="Goudy Old Style"/>
                <a:cs typeface="Goudy Old Style"/>
              </a:rPr>
              <a:t>Memory</a:t>
            </a:r>
          </a:p>
        </p:txBody>
      </p:sp>
      <p:sp>
        <p:nvSpPr>
          <p:cNvPr id="11267" name="Rectangle 11"/>
          <p:cNvSpPr>
            <a:spLocks noGrp="1" noChangeArrowheads="1"/>
          </p:cNvSpPr>
          <p:nvPr>
            <p:ph idx="1"/>
          </p:nvPr>
        </p:nvSpPr>
        <p:spPr>
          <a:xfrm>
            <a:off x="533400" y="1600200"/>
            <a:ext cx="3810000" cy="37338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>
                <a:latin typeface="Goudy Old Style"/>
                <a:cs typeface="Goudy Old Style"/>
              </a:rPr>
              <a:t>Each of the values are stored in memory associated with the variable name</a:t>
            </a:r>
          </a:p>
          <a:p>
            <a:pPr eaLnBrk="1" hangingPunct="1"/>
            <a:r>
              <a:rPr lang="en-US">
                <a:latin typeface="Goudy Old Style"/>
                <a:cs typeface="Goudy Old Style"/>
              </a:rPr>
              <a:t>The </a:t>
            </a:r>
            <a:r>
              <a:rPr lang="ja-JP" altLang="en-US">
                <a:latin typeface="Goudy Old Style"/>
                <a:cs typeface="Goudy Old Style"/>
              </a:rPr>
              <a:t>“</a:t>
            </a:r>
            <a:r>
              <a:rPr lang="en-US">
                <a:latin typeface="Goudy Old Style"/>
                <a:cs typeface="Goudy Old Style"/>
              </a:rPr>
              <a:t>who</a:t>
            </a:r>
            <a:r>
              <a:rPr lang="ja-JP" altLang="en-US">
                <a:latin typeface="Goudy Old Style"/>
                <a:cs typeface="Goudy Old Style"/>
              </a:rPr>
              <a:t>”</a:t>
            </a:r>
            <a:r>
              <a:rPr lang="en-US">
                <a:latin typeface="Goudy Old Style"/>
                <a:cs typeface="Goudy Old Style"/>
              </a:rPr>
              <a:t> command will list the current variables in memory</a:t>
            </a:r>
          </a:p>
          <a:p>
            <a:pPr eaLnBrk="1" hangingPunct="1"/>
            <a:r>
              <a:rPr lang="en-US">
                <a:latin typeface="Goudy Old Style"/>
                <a:cs typeface="Goudy Old Style"/>
              </a:rPr>
              <a:t>Typing my_var will return the value of that variable</a:t>
            </a:r>
          </a:p>
        </p:txBody>
      </p:sp>
      <p:sp>
        <p:nvSpPr>
          <p:cNvPr id="11268" name="Rectangle 12"/>
          <p:cNvSpPr>
            <a:spLocks noChangeArrowheads="1"/>
          </p:cNvSpPr>
          <p:nvPr/>
        </p:nvSpPr>
        <p:spPr bwMode="auto">
          <a:xfrm>
            <a:off x="4953000" y="1524000"/>
            <a:ext cx="4191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baseline="0">
                <a:latin typeface="Goudy Old Style"/>
                <a:cs typeface="Goudy Old Style"/>
              </a:rPr>
              <a:t>Your computer</a:t>
            </a:r>
            <a:r>
              <a:rPr lang="ja-JP" altLang="en-US" baseline="0">
                <a:latin typeface="Goudy Old Style"/>
                <a:cs typeface="Goudy Old Style"/>
              </a:rPr>
              <a:t>’</a:t>
            </a:r>
            <a:r>
              <a:rPr lang="en-US" baseline="0">
                <a:latin typeface="Goudy Old Style"/>
                <a:cs typeface="Goudy Old Style"/>
              </a:rPr>
              <a:t>s memory</a:t>
            </a:r>
          </a:p>
        </p:txBody>
      </p:sp>
      <p:graphicFrame>
        <p:nvGraphicFramePr>
          <p:cNvPr id="11341" name="Group 7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0057992"/>
              </p:ext>
            </p:extLst>
          </p:nvPr>
        </p:nvGraphicFramePr>
        <p:xfrm>
          <a:off x="4953000" y="2286000"/>
          <a:ext cx="3962400" cy="3170555"/>
        </p:xfrm>
        <a:graphic>
          <a:graphicData uri="http://schemas.openxmlformats.org/drawingml/2006/table">
            <a:tbl>
              <a:tblPr/>
              <a:tblGrid>
                <a:gridCol w="1981200"/>
                <a:gridCol w="1981200"/>
              </a:tblGrid>
              <a:tr h="395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</a:rPr>
                        <a:t>Var Name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</a:rPr>
                        <a:t>Value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</a:rPr>
                        <a:t>my_var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ja-JP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</a:rPr>
                        <a:t>‘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</a:rPr>
                        <a:t>hello world</a:t>
                      </a:r>
                      <a:r>
                        <a:rPr kumimoji="0" lang="ja-JP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</a:rPr>
                        <a:t>’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  <a:ea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</a:rPr>
                        <a:t>num_apples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</a:rPr>
                        <a:t>num_oranges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</a:rPr>
                        <a:t>3.5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</a:rPr>
                        <a:t>subject_name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ja-JP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</a:rPr>
                        <a:t>‘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</a:rPr>
                        <a:t>john smith</a:t>
                      </a:r>
                      <a:r>
                        <a:rPr kumimoji="0" lang="ja-JP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</a:rPr>
                        <a:t>’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  <a:ea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</a:rPr>
                        <a:t>…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</a:rPr>
                        <a:t>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</a:rPr>
                        <a:t>…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</a:rPr>
                        <a:t>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</a:rPr>
                        <a:t>…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</a:rPr>
                        <a:t>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0886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729489" y="2553385"/>
            <a:ext cx="266525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smtClean="0"/>
              <a:t>6 = </a:t>
            </a:r>
            <a:r>
              <a:rPr lang="en-US" sz="3000" dirty="0" err="1" smtClean="0"/>
              <a:t>my_num</a:t>
            </a:r>
            <a:r>
              <a:rPr lang="en-US" sz="3000" dirty="0" smtClean="0"/>
              <a:t> ????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8349444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Variable Names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Begin with a letter of the alphabet</a:t>
            </a:r>
          </a:p>
          <a:p>
            <a:pPr lvl="1"/>
            <a:r>
              <a:rPr lang="en-US" dirty="0" err="1" smtClean="0"/>
              <a:t>myvalue</a:t>
            </a:r>
            <a:r>
              <a:rPr lang="en-US" dirty="0" smtClean="0"/>
              <a:t>/ </a:t>
            </a:r>
            <a:r>
              <a:rPr lang="en-US" dirty="0" err="1" smtClean="0"/>
              <a:t>myValue</a:t>
            </a:r>
            <a:r>
              <a:rPr lang="en-US" dirty="0" smtClean="0"/>
              <a:t> / </a:t>
            </a:r>
            <a:r>
              <a:rPr lang="en-US" dirty="0" err="1" smtClean="0"/>
              <a:t>my_value</a:t>
            </a:r>
            <a:r>
              <a:rPr lang="en-US" dirty="0" smtClean="0"/>
              <a:t> / my_value_1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 limit to the length of the name</a:t>
            </a:r>
          </a:p>
          <a:p>
            <a:pPr lvl="2"/>
            <a:r>
              <a:rPr lang="en-US" dirty="0" err="1"/>
              <a:t>n</a:t>
            </a:r>
            <a:r>
              <a:rPr lang="en-US" dirty="0" err="1" smtClean="0"/>
              <a:t>amelengthmax</a:t>
            </a:r>
            <a:endParaRPr lang="en-US" dirty="0" smtClean="0"/>
          </a:p>
          <a:p>
            <a:pPr lvl="1"/>
            <a:r>
              <a:rPr lang="en-US" dirty="0"/>
              <a:t>c</a:t>
            </a:r>
            <a:r>
              <a:rPr lang="en-US" dirty="0" smtClean="0"/>
              <a:t>ase-sensitive</a:t>
            </a:r>
          </a:p>
          <a:p>
            <a:pPr lvl="1"/>
            <a:r>
              <a:rPr lang="en-US" dirty="0"/>
              <a:t>s</a:t>
            </a:r>
            <a:r>
              <a:rPr lang="en-US" dirty="0" smtClean="0"/>
              <a:t>hould not use built-in function</a:t>
            </a:r>
          </a:p>
          <a:p>
            <a:pPr lvl="2"/>
            <a:r>
              <a:rPr lang="en-US" dirty="0"/>
              <a:t>p</a:t>
            </a:r>
            <a:r>
              <a:rPr lang="en-US" dirty="0" smtClean="0"/>
              <a:t>i, sin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7743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oudy Old Style"/>
                <a:cs typeface="Goudy Old Style"/>
              </a:rPr>
              <a:t>Setting values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oudy Old Style"/>
                <a:cs typeface="Goudy Old Style"/>
              </a:rPr>
              <a:t>As you have seen you set the value of a variable with the </a:t>
            </a:r>
            <a:r>
              <a:rPr lang="ja-JP" altLang="en-US">
                <a:latin typeface="Goudy Old Style"/>
                <a:cs typeface="Goudy Old Style"/>
              </a:rPr>
              <a:t>“</a:t>
            </a:r>
            <a:r>
              <a:rPr lang="en-US">
                <a:latin typeface="Goudy Old Style"/>
                <a:cs typeface="Goudy Old Style"/>
              </a:rPr>
              <a:t>=</a:t>
            </a:r>
            <a:r>
              <a:rPr lang="ja-JP" altLang="en-US">
                <a:latin typeface="Goudy Old Style"/>
                <a:cs typeface="Goudy Old Style"/>
              </a:rPr>
              <a:t>“</a:t>
            </a:r>
            <a:r>
              <a:rPr lang="en-US">
                <a:latin typeface="Goudy Old Style"/>
                <a:cs typeface="Goudy Old Style"/>
              </a:rPr>
              <a:t> sign</a:t>
            </a:r>
          </a:p>
          <a:p>
            <a:pPr eaLnBrk="1" hangingPunct="1"/>
            <a:r>
              <a:rPr lang="en-US">
                <a:latin typeface="Goudy Old Style"/>
                <a:cs typeface="Goudy Old Style"/>
              </a:rPr>
              <a:t>You can also set a variable equal to another variable or the output of an operation on a variable.  </a:t>
            </a:r>
          </a:p>
        </p:txBody>
      </p:sp>
    </p:spTree>
    <p:extLst>
      <p:ext uri="{BB962C8B-B14F-4D97-AF65-F5344CB8AC3E}">
        <p14:creationId xmlns:p14="http://schemas.microsoft.com/office/powerpoint/2010/main" val="21746168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oudy Old Style"/>
                <a:cs typeface="Goudy Old Style"/>
              </a:rPr>
              <a:t>Setting values</a:t>
            </a:r>
          </a:p>
        </p:txBody>
      </p:sp>
      <p:sp>
        <p:nvSpPr>
          <p:cNvPr id="13315" name="Rectangle 4"/>
          <p:cNvSpPr>
            <a:spLocks noChangeArrowheads="1"/>
          </p:cNvSpPr>
          <p:nvPr/>
        </p:nvSpPr>
        <p:spPr bwMode="auto">
          <a:xfrm>
            <a:off x="762000" y="1752600"/>
            <a:ext cx="183013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aseline="0">
                <a:latin typeface="Goudy Old Style"/>
                <a:cs typeface="Goudy Old Style"/>
              </a:rPr>
              <a:t>new_var = my_var</a:t>
            </a:r>
          </a:p>
        </p:txBody>
      </p:sp>
      <p:sp>
        <p:nvSpPr>
          <p:cNvPr id="13316" name="Rectangle 5"/>
          <p:cNvSpPr>
            <a:spLocks noChangeArrowheads="1"/>
          </p:cNvSpPr>
          <p:nvPr/>
        </p:nvSpPr>
        <p:spPr bwMode="auto">
          <a:xfrm>
            <a:off x="4343400" y="4876800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 baseline="0">
              <a:latin typeface="Goudy Old Style"/>
              <a:cs typeface="Goudy Old Style"/>
            </a:endParaRPr>
          </a:p>
        </p:txBody>
      </p:sp>
      <p:sp>
        <p:nvSpPr>
          <p:cNvPr id="13317" name="Rectangle 6"/>
          <p:cNvSpPr>
            <a:spLocks noChangeArrowheads="1"/>
          </p:cNvSpPr>
          <p:nvPr/>
        </p:nvSpPr>
        <p:spPr bwMode="auto">
          <a:xfrm>
            <a:off x="762000" y="4191000"/>
            <a:ext cx="339749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aseline="0">
                <a:latin typeface="Goudy Old Style"/>
                <a:cs typeface="Goudy Old Style"/>
              </a:rPr>
              <a:t>fruit = num_apples + num_oranges</a:t>
            </a:r>
          </a:p>
        </p:txBody>
      </p:sp>
      <p:sp>
        <p:nvSpPr>
          <p:cNvPr id="13318" name="Rectangle 7"/>
          <p:cNvSpPr>
            <a:spLocks noChangeArrowheads="1"/>
          </p:cNvSpPr>
          <p:nvPr/>
        </p:nvSpPr>
        <p:spPr bwMode="auto">
          <a:xfrm>
            <a:off x="685800" y="2286000"/>
            <a:ext cx="271029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aseline="0">
                <a:latin typeface="Goudy Old Style"/>
                <a:cs typeface="Goudy Old Style"/>
              </a:rPr>
              <a:t>third_character = my_var(3)</a:t>
            </a:r>
          </a:p>
        </p:txBody>
      </p:sp>
      <p:sp>
        <p:nvSpPr>
          <p:cNvPr id="13319" name="Rectangle 8"/>
          <p:cNvSpPr>
            <a:spLocks noChangeArrowheads="1"/>
          </p:cNvSpPr>
          <p:nvPr/>
        </p:nvSpPr>
        <p:spPr bwMode="auto">
          <a:xfrm>
            <a:off x="4648200" y="5562600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 baseline="0">
              <a:latin typeface="Goudy Old Style"/>
              <a:cs typeface="Goudy Old Style"/>
            </a:endParaRPr>
          </a:p>
        </p:txBody>
      </p:sp>
      <p:sp>
        <p:nvSpPr>
          <p:cNvPr id="13320" name="Rectangle 10"/>
          <p:cNvSpPr>
            <a:spLocks noChangeArrowheads="1"/>
          </p:cNvSpPr>
          <p:nvPr/>
        </p:nvSpPr>
        <p:spPr bwMode="auto">
          <a:xfrm>
            <a:off x="685800" y="5867400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 baseline="0">
              <a:latin typeface="Goudy Old Style"/>
              <a:cs typeface="Goudy Old Style"/>
            </a:endParaRPr>
          </a:p>
        </p:txBody>
      </p:sp>
      <p:sp>
        <p:nvSpPr>
          <p:cNvPr id="13321" name="Rectangle 11"/>
          <p:cNvSpPr>
            <a:spLocks noChangeArrowheads="1"/>
          </p:cNvSpPr>
          <p:nvPr/>
        </p:nvSpPr>
        <p:spPr bwMode="auto">
          <a:xfrm>
            <a:off x="685800" y="5867400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 baseline="0">
              <a:latin typeface="Goudy Old Style"/>
              <a:cs typeface="Goudy Old Style"/>
            </a:endParaRPr>
          </a:p>
        </p:txBody>
      </p:sp>
      <p:sp>
        <p:nvSpPr>
          <p:cNvPr id="13322" name="Line 14"/>
          <p:cNvSpPr>
            <a:spLocks noChangeShapeType="1"/>
          </p:cNvSpPr>
          <p:nvPr/>
        </p:nvSpPr>
        <p:spPr bwMode="auto">
          <a:xfrm flipV="1">
            <a:off x="2895600" y="2971800"/>
            <a:ext cx="312420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oudy Old Style"/>
              <a:cs typeface="Goudy Old Style"/>
            </a:endParaRPr>
          </a:p>
        </p:txBody>
      </p:sp>
      <p:sp>
        <p:nvSpPr>
          <p:cNvPr id="13323" name="Rectangle 15"/>
          <p:cNvSpPr>
            <a:spLocks noChangeArrowheads="1"/>
          </p:cNvSpPr>
          <p:nvPr/>
        </p:nvSpPr>
        <p:spPr bwMode="auto">
          <a:xfrm>
            <a:off x="6065838" y="2638425"/>
            <a:ext cx="88787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aseline="0">
                <a:latin typeface="Goudy Old Style"/>
                <a:cs typeface="Goudy Old Style"/>
              </a:rPr>
              <a:t>this is 7</a:t>
            </a:r>
          </a:p>
        </p:txBody>
      </p:sp>
      <p:sp>
        <p:nvSpPr>
          <p:cNvPr id="13324" name="Line 16"/>
          <p:cNvSpPr>
            <a:spLocks noChangeShapeType="1"/>
          </p:cNvSpPr>
          <p:nvPr/>
        </p:nvSpPr>
        <p:spPr bwMode="auto">
          <a:xfrm flipV="1">
            <a:off x="4038600" y="3429000"/>
            <a:ext cx="30480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oudy Old Style"/>
              <a:cs typeface="Goudy Old Style"/>
            </a:endParaRPr>
          </a:p>
        </p:txBody>
      </p:sp>
      <p:sp>
        <p:nvSpPr>
          <p:cNvPr id="13325" name="Rectangle 17"/>
          <p:cNvSpPr>
            <a:spLocks noChangeArrowheads="1"/>
          </p:cNvSpPr>
          <p:nvPr/>
        </p:nvSpPr>
        <p:spPr bwMode="auto">
          <a:xfrm>
            <a:off x="7162800" y="3200400"/>
            <a:ext cx="105930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aseline="0">
                <a:latin typeface="Goudy Old Style"/>
                <a:cs typeface="Goudy Old Style"/>
              </a:rPr>
              <a:t>this is 3.5</a:t>
            </a:r>
          </a:p>
        </p:txBody>
      </p:sp>
      <p:sp>
        <p:nvSpPr>
          <p:cNvPr id="13326" name="Line 18"/>
          <p:cNvSpPr>
            <a:spLocks noChangeShapeType="1"/>
          </p:cNvSpPr>
          <p:nvPr/>
        </p:nvSpPr>
        <p:spPr bwMode="auto">
          <a:xfrm>
            <a:off x="1143000" y="4572000"/>
            <a:ext cx="609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oudy Old Style"/>
              <a:cs typeface="Goudy Old Style"/>
            </a:endParaRPr>
          </a:p>
        </p:txBody>
      </p:sp>
      <p:sp>
        <p:nvSpPr>
          <p:cNvPr id="13327" name="Line 19"/>
          <p:cNvSpPr>
            <a:spLocks noChangeShapeType="1"/>
          </p:cNvSpPr>
          <p:nvPr/>
        </p:nvSpPr>
        <p:spPr bwMode="auto">
          <a:xfrm>
            <a:off x="1752600" y="4800600"/>
            <a:ext cx="411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oudy Old Style"/>
              <a:cs typeface="Goudy Old Style"/>
            </a:endParaRPr>
          </a:p>
        </p:txBody>
      </p:sp>
      <p:sp>
        <p:nvSpPr>
          <p:cNvPr id="13328" name="Rectangle 20"/>
          <p:cNvSpPr>
            <a:spLocks noChangeArrowheads="1"/>
          </p:cNvSpPr>
          <p:nvPr/>
        </p:nvSpPr>
        <p:spPr bwMode="auto">
          <a:xfrm>
            <a:off x="6045200" y="4483100"/>
            <a:ext cx="160741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aseline="0">
                <a:latin typeface="Goudy Old Style"/>
                <a:cs typeface="Goudy Old Style"/>
              </a:rPr>
              <a:t>this is now 10.5</a:t>
            </a:r>
          </a:p>
        </p:txBody>
      </p:sp>
      <p:sp>
        <p:nvSpPr>
          <p:cNvPr id="13329" name="Rectangle 22"/>
          <p:cNvSpPr>
            <a:spLocks noChangeArrowheads="1"/>
          </p:cNvSpPr>
          <p:nvPr/>
        </p:nvSpPr>
        <p:spPr bwMode="auto">
          <a:xfrm>
            <a:off x="838200" y="5029200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 baseline="0">
              <a:latin typeface="Goudy Old Style"/>
              <a:cs typeface="Goudy Old Style"/>
            </a:endParaRPr>
          </a:p>
        </p:txBody>
      </p:sp>
      <p:sp>
        <p:nvSpPr>
          <p:cNvPr id="13330" name="Rectangle 23"/>
          <p:cNvSpPr>
            <a:spLocks noChangeArrowheads="1"/>
          </p:cNvSpPr>
          <p:nvPr/>
        </p:nvSpPr>
        <p:spPr bwMode="auto">
          <a:xfrm>
            <a:off x="762000" y="4953000"/>
            <a:ext cx="164359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aseline="0">
                <a:latin typeface="Goudy Old Style"/>
                <a:cs typeface="Goudy Old Style"/>
              </a:rPr>
              <a:t>num_apples = 6</a:t>
            </a:r>
          </a:p>
        </p:txBody>
      </p:sp>
      <p:sp>
        <p:nvSpPr>
          <p:cNvPr id="13331" name="Rectangle 24"/>
          <p:cNvSpPr>
            <a:spLocks noChangeArrowheads="1"/>
          </p:cNvSpPr>
          <p:nvPr/>
        </p:nvSpPr>
        <p:spPr bwMode="auto">
          <a:xfrm>
            <a:off x="1981200" y="6096000"/>
            <a:ext cx="290900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aseline="0">
                <a:latin typeface="Goudy Old Style"/>
                <a:cs typeface="Goudy Old Style"/>
              </a:rPr>
              <a:t>what is the value of fruit now?</a:t>
            </a:r>
          </a:p>
        </p:txBody>
      </p:sp>
      <p:sp>
        <p:nvSpPr>
          <p:cNvPr id="13332" name="Line 25"/>
          <p:cNvSpPr>
            <a:spLocks noChangeShapeType="1"/>
          </p:cNvSpPr>
          <p:nvPr/>
        </p:nvSpPr>
        <p:spPr bwMode="auto">
          <a:xfrm>
            <a:off x="1295400" y="5410200"/>
            <a:ext cx="19812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oudy Old Style"/>
              <a:cs typeface="Goudy Old Style"/>
            </a:endParaRPr>
          </a:p>
        </p:txBody>
      </p:sp>
    </p:spTree>
    <p:extLst>
      <p:ext uri="{BB962C8B-B14F-4D97-AF65-F5344CB8AC3E}">
        <p14:creationId xmlns:p14="http://schemas.microsoft.com/office/powerpoint/2010/main" val="7869840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87866"/>
            <a:ext cx="8229600" cy="838200"/>
          </a:xfrm>
        </p:spPr>
        <p:txBody>
          <a:bodyPr/>
          <a:lstStyle/>
          <a:p>
            <a:pPr eaLnBrk="1" hangingPunct="1"/>
            <a:r>
              <a:rPr lang="en-US" dirty="0">
                <a:latin typeface="Goudy Old Style"/>
                <a:cs typeface="Goudy Old Style"/>
              </a:rPr>
              <a:t>Changing around strings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05000"/>
            <a:ext cx="8229600" cy="4144963"/>
          </a:xfrm>
        </p:spPr>
        <p:txBody>
          <a:bodyPr>
            <a:normAutofit lnSpcReduction="10000"/>
          </a:bodyPr>
          <a:lstStyle/>
          <a:p>
            <a:pPr eaLnBrk="1" hangingPunct="1">
              <a:buFontTx/>
              <a:buNone/>
            </a:pPr>
            <a:endParaRPr lang="en-US" sz="2800" dirty="0">
              <a:latin typeface="Goudy Old Style"/>
              <a:cs typeface="Goudy Old Style"/>
            </a:endParaRPr>
          </a:p>
          <a:p>
            <a:pPr eaLnBrk="1" hangingPunct="1">
              <a:buFontTx/>
              <a:buNone/>
            </a:pPr>
            <a:r>
              <a:rPr lang="en-US" sz="2800" dirty="0">
                <a:latin typeface="Goudy Old Style"/>
                <a:cs typeface="Goudy Old Style"/>
              </a:rPr>
              <a:t>Typing </a:t>
            </a:r>
            <a:r>
              <a:rPr lang="en-US" sz="2800" dirty="0" err="1">
                <a:latin typeface="Goudy Old Style"/>
                <a:cs typeface="Goudy Old Style"/>
              </a:rPr>
              <a:t>my_var</a:t>
            </a:r>
            <a:r>
              <a:rPr lang="en-US" sz="2800" dirty="0">
                <a:latin typeface="Goudy Old Style"/>
                <a:cs typeface="Goudy Old Style"/>
              </a:rPr>
              <a:t>(3) will return </a:t>
            </a:r>
            <a:r>
              <a:rPr lang="ja-JP" altLang="en-US" sz="2800" dirty="0">
                <a:latin typeface="Goudy Old Style"/>
                <a:cs typeface="Goudy Old Style"/>
              </a:rPr>
              <a:t>‘</a:t>
            </a:r>
            <a:r>
              <a:rPr lang="en-US" sz="2800" dirty="0">
                <a:latin typeface="Goudy Old Style"/>
                <a:cs typeface="Goudy Old Style"/>
              </a:rPr>
              <a:t>l</a:t>
            </a:r>
            <a:r>
              <a:rPr lang="ja-JP" altLang="en-US" sz="2800" dirty="0">
                <a:latin typeface="Goudy Old Style"/>
                <a:cs typeface="Goudy Old Style"/>
              </a:rPr>
              <a:t>’</a:t>
            </a:r>
            <a:endParaRPr lang="en-US" sz="2800" dirty="0">
              <a:latin typeface="Goudy Old Style"/>
              <a:cs typeface="Goudy Old Style"/>
            </a:endParaRPr>
          </a:p>
          <a:p>
            <a:pPr eaLnBrk="1" hangingPunct="1">
              <a:buFontTx/>
              <a:buNone/>
            </a:pPr>
            <a:endParaRPr lang="en-US" sz="2800" dirty="0">
              <a:latin typeface="Goudy Old Style"/>
              <a:cs typeface="Goudy Old Style"/>
            </a:endParaRPr>
          </a:p>
          <a:p>
            <a:pPr eaLnBrk="1" hangingPunct="1">
              <a:buFontTx/>
              <a:buNone/>
            </a:pPr>
            <a:endParaRPr lang="en-US" sz="2800" dirty="0">
              <a:latin typeface="Goudy Old Style"/>
              <a:cs typeface="Goudy Old Style"/>
            </a:endParaRPr>
          </a:p>
          <a:p>
            <a:pPr eaLnBrk="1" hangingPunct="1">
              <a:buFontTx/>
              <a:buNone/>
            </a:pPr>
            <a:r>
              <a:rPr lang="en-US" sz="2800" dirty="0" err="1">
                <a:latin typeface="Goudy Old Style"/>
                <a:cs typeface="Goudy Old Style"/>
              </a:rPr>
              <a:t>my_var</a:t>
            </a:r>
            <a:r>
              <a:rPr lang="en-US" sz="2800" dirty="0">
                <a:latin typeface="Goudy Old Style"/>
                <a:cs typeface="Goudy Old Style"/>
              </a:rPr>
              <a:t>(3) = </a:t>
            </a:r>
            <a:r>
              <a:rPr lang="en-US" sz="2800" dirty="0" err="1">
                <a:latin typeface="Goudy Old Style"/>
                <a:cs typeface="Goudy Old Style"/>
              </a:rPr>
              <a:t>my_var</a:t>
            </a:r>
            <a:r>
              <a:rPr lang="en-US" sz="2800" dirty="0">
                <a:latin typeface="Goudy Old Style"/>
                <a:cs typeface="Goudy Old Style"/>
              </a:rPr>
              <a:t>(1)</a:t>
            </a:r>
          </a:p>
          <a:p>
            <a:pPr eaLnBrk="1" hangingPunct="1">
              <a:buFontTx/>
              <a:buNone/>
            </a:pPr>
            <a:r>
              <a:rPr lang="en-US" sz="2800" dirty="0">
                <a:latin typeface="Goudy Old Style"/>
                <a:cs typeface="Goudy Old Style"/>
              </a:rPr>
              <a:t/>
            </a:r>
            <a:br>
              <a:rPr lang="en-US" sz="2800" dirty="0">
                <a:latin typeface="Goudy Old Style"/>
                <a:cs typeface="Goudy Old Style"/>
              </a:rPr>
            </a:br>
            <a:r>
              <a:rPr lang="en-US" sz="2800" dirty="0">
                <a:latin typeface="Goudy Old Style"/>
                <a:cs typeface="Goudy Old Style"/>
              </a:rPr>
              <a:t>Now what is the value of </a:t>
            </a:r>
            <a:r>
              <a:rPr lang="en-US" sz="2800" dirty="0" err="1">
                <a:latin typeface="Goudy Old Style"/>
                <a:cs typeface="Goudy Old Style"/>
              </a:rPr>
              <a:t>my_var</a:t>
            </a:r>
            <a:r>
              <a:rPr lang="en-US" sz="2800" dirty="0">
                <a:latin typeface="Goudy Old Style"/>
                <a:cs typeface="Goudy Old Style"/>
              </a:rPr>
              <a:t>?</a:t>
            </a:r>
          </a:p>
          <a:p>
            <a:pPr eaLnBrk="1" hangingPunct="1">
              <a:buFontTx/>
              <a:buNone/>
            </a:pPr>
            <a:endParaRPr lang="en-US" sz="2800" dirty="0">
              <a:latin typeface="Goudy Old Style"/>
              <a:cs typeface="Goudy Old Style"/>
            </a:endParaRPr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 flipV="1">
            <a:off x="2362200" y="1981200"/>
            <a:ext cx="3429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oudy Old Style"/>
              <a:cs typeface="Goudy Old Style"/>
            </a:endParaRP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5791200" y="1752600"/>
            <a:ext cx="190824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aseline="0">
                <a:latin typeface="Goudy Old Style"/>
                <a:cs typeface="Goudy Old Style"/>
              </a:rPr>
              <a:t>my_var is currently</a:t>
            </a:r>
            <a:br>
              <a:rPr lang="en-US" baseline="0">
                <a:latin typeface="Goudy Old Style"/>
                <a:cs typeface="Goudy Old Style"/>
              </a:rPr>
            </a:br>
            <a:r>
              <a:rPr lang="ja-JP" altLang="en-US" baseline="0">
                <a:latin typeface="Goudy Old Style"/>
                <a:cs typeface="Goudy Old Style"/>
              </a:rPr>
              <a:t>‘</a:t>
            </a:r>
            <a:r>
              <a:rPr lang="en-US" baseline="0">
                <a:latin typeface="Goudy Old Style"/>
                <a:cs typeface="Goudy Old Style"/>
              </a:rPr>
              <a:t>hello world</a:t>
            </a:r>
            <a:r>
              <a:rPr lang="ja-JP" altLang="en-US" baseline="0">
                <a:latin typeface="Goudy Old Style"/>
                <a:cs typeface="Goudy Old Style"/>
              </a:rPr>
              <a:t>’</a:t>
            </a:r>
            <a:endParaRPr lang="en-US" baseline="0">
              <a:latin typeface="Goudy Old Style"/>
              <a:cs typeface="Goudy Old Style"/>
            </a:endParaRPr>
          </a:p>
        </p:txBody>
      </p:sp>
    </p:spTree>
    <p:extLst>
      <p:ext uri="{BB962C8B-B14F-4D97-AF65-F5344CB8AC3E}">
        <p14:creationId xmlns:p14="http://schemas.microsoft.com/office/powerpoint/2010/main" val="38016895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oudy Old Style"/>
                <a:cs typeface="Goudy Old Style"/>
              </a:rPr>
              <a:t>Calling Functions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05000"/>
            <a:ext cx="7772400" cy="3372556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dirty="0">
                <a:latin typeface="Goudy Old Style"/>
                <a:cs typeface="Goudy Old Style"/>
              </a:rPr>
              <a:t>A function is a program that you call on to do some sort of </a:t>
            </a:r>
            <a:r>
              <a:rPr lang="en-US" dirty="0" smtClean="0">
                <a:latin typeface="Goudy Old Style"/>
                <a:cs typeface="Goudy Old Style"/>
              </a:rPr>
              <a:t>action</a:t>
            </a:r>
          </a:p>
          <a:p>
            <a:pPr lvl="1"/>
            <a:r>
              <a:rPr lang="en-US" dirty="0" smtClean="0">
                <a:latin typeface="Goudy Old Style"/>
                <a:cs typeface="Goudy Old Style"/>
              </a:rPr>
              <a:t>length</a:t>
            </a:r>
            <a:r>
              <a:rPr lang="en-US" dirty="0">
                <a:latin typeface="Goudy Old Style"/>
                <a:cs typeface="Goudy Old Style"/>
              </a:rPr>
              <a:t>(</a:t>
            </a:r>
            <a:r>
              <a:rPr lang="ja-JP" altLang="en-US" dirty="0">
                <a:latin typeface="Goudy Old Style"/>
                <a:cs typeface="Goudy Old Style"/>
              </a:rPr>
              <a:t>‘</a:t>
            </a:r>
            <a:r>
              <a:rPr lang="en-US" dirty="0">
                <a:latin typeface="Goudy Old Style"/>
                <a:cs typeface="Goudy Old Style"/>
              </a:rPr>
              <a:t>hello world</a:t>
            </a:r>
            <a:r>
              <a:rPr lang="ja-JP" altLang="en-US" dirty="0">
                <a:latin typeface="Goudy Old Style"/>
                <a:cs typeface="Goudy Old Style"/>
              </a:rPr>
              <a:t>’</a:t>
            </a:r>
            <a:r>
              <a:rPr lang="en-US" dirty="0" smtClean="0">
                <a:latin typeface="Goudy Old Style"/>
                <a:cs typeface="Goudy Old Style"/>
              </a:rPr>
              <a:t>)</a:t>
            </a:r>
          </a:p>
          <a:p>
            <a:pPr lvl="1"/>
            <a:r>
              <a:rPr lang="en-US" dirty="0" smtClean="0">
                <a:latin typeface="Goudy Old Style"/>
                <a:cs typeface="Goudy Old Style"/>
              </a:rPr>
              <a:t>length</a:t>
            </a:r>
            <a:r>
              <a:rPr lang="en-US" dirty="0">
                <a:latin typeface="Goudy Old Style"/>
                <a:cs typeface="Goudy Old Style"/>
              </a:rPr>
              <a:t>(</a:t>
            </a:r>
            <a:r>
              <a:rPr lang="en-US" dirty="0" err="1">
                <a:latin typeface="Goudy Old Style"/>
                <a:cs typeface="Goudy Old Style"/>
              </a:rPr>
              <a:t>my_var</a:t>
            </a:r>
            <a:r>
              <a:rPr lang="en-US" dirty="0" smtClean="0">
                <a:latin typeface="Goudy Old Style"/>
                <a:cs typeface="Goudy Old Style"/>
              </a:rPr>
              <a:t>)</a:t>
            </a:r>
          </a:p>
          <a:p>
            <a:pPr lvl="1"/>
            <a:r>
              <a:rPr lang="en-US" dirty="0" err="1" smtClean="0">
                <a:latin typeface="Goudy Old Style"/>
                <a:cs typeface="Goudy Old Style"/>
              </a:rPr>
              <a:t>disp</a:t>
            </a:r>
            <a:r>
              <a:rPr lang="en-US" dirty="0">
                <a:latin typeface="Goudy Old Style"/>
                <a:cs typeface="Goudy Old Style"/>
              </a:rPr>
              <a:t>(</a:t>
            </a:r>
            <a:r>
              <a:rPr lang="en-US" dirty="0" err="1">
                <a:latin typeface="Goudy Old Style"/>
                <a:cs typeface="Goudy Old Style"/>
              </a:rPr>
              <a:t>my_var</a:t>
            </a:r>
            <a:r>
              <a:rPr lang="en-US" dirty="0" smtClean="0">
                <a:latin typeface="Goudy Old Style"/>
                <a:cs typeface="Goudy Old Style"/>
              </a:rPr>
              <a:t>)</a:t>
            </a:r>
          </a:p>
          <a:p>
            <a:r>
              <a:rPr lang="en-US" dirty="0" smtClean="0">
                <a:latin typeface="Goudy Old Style"/>
                <a:cs typeface="Goudy Old Style"/>
              </a:rPr>
              <a:t>Clearing </a:t>
            </a:r>
            <a:r>
              <a:rPr lang="en-US" dirty="0">
                <a:latin typeface="Goudy Old Style"/>
                <a:cs typeface="Goudy Old Style"/>
              </a:rPr>
              <a:t>variables:</a:t>
            </a:r>
            <a:br>
              <a:rPr lang="en-US" dirty="0">
                <a:latin typeface="Goudy Old Style"/>
                <a:cs typeface="Goudy Old Style"/>
              </a:rPr>
            </a:br>
            <a:r>
              <a:rPr lang="en-US" dirty="0">
                <a:latin typeface="Goudy Old Style"/>
                <a:cs typeface="Goudy Old Style"/>
              </a:rPr>
              <a:t>	clear x</a:t>
            </a:r>
            <a:br>
              <a:rPr lang="en-US" dirty="0">
                <a:latin typeface="Goudy Old Style"/>
                <a:cs typeface="Goudy Old Style"/>
              </a:rPr>
            </a:br>
            <a:r>
              <a:rPr lang="en-US" dirty="0">
                <a:latin typeface="Goudy Old Style"/>
                <a:cs typeface="Goudy Old Style"/>
              </a:rPr>
              <a:t>	clear all</a:t>
            </a:r>
          </a:p>
          <a:p>
            <a:endParaRPr lang="en-US" dirty="0" smtClean="0">
              <a:latin typeface="Goudy Old Style"/>
              <a:cs typeface="Goudy Old Style"/>
            </a:endParaRPr>
          </a:p>
        </p:txBody>
      </p:sp>
    </p:spTree>
    <p:extLst>
      <p:ext uri="{BB962C8B-B14F-4D97-AF65-F5344CB8AC3E}">
        <p14:creationId xmlns:p14="http://schemas.microsoft.com/office/powerpoint/2010/main" val="9448338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Variables and Assignment Statements</a:t>
            </a:r>
          </a:p>
          <a:p>
            <a:endParaRPr lang="en-US" dirty="0" smtClean="0"/>
          </a:p>
          <a:p>
            <a:r>
              <a:rPr lang="en-US" dirty="0" smtClean="0"/>
              <a:t>Vector and Matrix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66920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Operators</a:t>
            </a:r>
            <a:endParaRPr lang="en-US" dirty="0"/>
          </a:p>
        </p:txBody>
      </p:sp>
      <p:pic>
        <p:nvPicPr>
          <p:cNvPr id="4" name="Picture 3" descr="Attaway_-_2009_-_MATLAB_a_practical_introduction_to_programming_an_pdf__page_32_of_473_.bm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37" y="1596674"/>
            <a:ext cx="6210650" cy="22266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29628" y="4485311"/>
            <a:ext cx="150000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 + 5 * 3 </a:t>
            </a:r>
          </a:p>
          <a:p>
            <a:endParaRPr lang="en-US" dirty="0" smtClean="0"/>
          </a:p>
          <a:p>
            <a:r>
              <a:rPr lang="en-US" dirty="0" smtClean="0"/>
              <a:t>(4+5) * 3</a:t>
            </a:r>
          </a:p>
          <a:p>
            <a:endParaRPr lang="en-US" dirty="0"/>
          </a:p>
          <a:p>
            <a:r>
              <a:rPr lang="en-US" dirty="0" smtClean="0"/>
              <a:t>5 –(6*(4+2))</a:t>
            </a:r>
          </a:p>
          <a:p>
            <a:endParaRPr lang="en-US" dirty="0"/>
          </a:p>
          <a:p>
            <a:r>
              <a:rPr lang="en-US" dirty="0" smtClean="0"/>
              <a:t>(4 + (3 * 5)) - 1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80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</a:t>
            </a:r>
            <a:endParaRPr lang="en-US" dirty="0"/>
          </a:p>
        </p:txBody>
      </p:sp>
      <p:pic>
        <p:nvPicPr>
          <p:cNvPr id="5" name="Picture 4" descr="Attaway_-_2009_-_MATLAB_a_practical_introduction_to_programming_an_pdf__page_33_of_473_.bmp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52"/>
          <a:stretch/>
        </p:blipFill>
        <p:spPr>
          <a:xfrm>
            <a:off x="1337834" y="1918415"/>
            <a:ext cx="6565900" cy="338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3169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Build-In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7489" y="1371601"/>
            <a:ext cx="8377213" cy="5086166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Useful functions</a:t>
            </a:r>
          </a:p>
          <a:p>
            <a:pPr lvl="1"/>
            <a:r>
              <a:rPr lang="en-US" dirty="0"/>
              <a:t>f</a:t>
            </a:r>
            <a:r>
              <a:rPr lang="en-US" dirty="0" smtClean="0"/>
              <a:t>ix</a:t>
            </a:r>
          </a:p>
          <a:p>
            <a:pPr lvl="1"/>
            <a:r>
              <a:rPr lang="en-US" dirty="0"/>
              <a:t>f</a:t>
            </a:r>
            <a:r>
              <a:rPr lang="en-US" dirty="0" smtClean="0"/>
              <a:t>loor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eil</a:t>
            </a:r>
          </a:p>
          <a:p>
            <a:pPr lvl="1"/>
            <a:r>
              <a:rPr lang="en-US" dirty="0"/>
              <a:t>r</a:t>
            </a:r>
            <a:r>
              <a:rPr lang="en-US" dirty="0" smtClean="0"/>
              <a:t>ound</a:t>
            </a:r>
          </a:p>
          <a:p>
            <a:pPr lvl="1"/>
            <a:r>
              <a:rPr lang="en-US" dirty="0"/>
              <a:t>r</a:t>
            </a:r>
            <a:r>
              <a:rPr lang="en-US" dirty="0" smtClean="0"/>
              <a:t>em</a:t>
            </a:r>
          </a:p>
          <a:p>
            <a:pPr lvl="1"/>
            <a:r>
              <a:rPr lang="en-US" dirty="0" smtClean="0"/>
              <a:t>sign</a:t>
            </a:r>
          </a:p>
          <a:p>
            <a:pPr lvl="1"/>
            <a:r>
              <a:rPr lang="en-US" dirty="0" smtClean="0"/>
              <a:t>abs</a:t>
            </a:r>
          </a:p>
          <a:p>
            <a:pPr lvl="1"/>
            <a:r>
              <a:rPr lang="en-US" dirty="0" smtClean="0"/>
              <a:t>rand</a:t>
            </a:r>
          </a:p>
          <a:p>
            <a:r>
              <a:rPr lang="en-US" dirty="0"/>
              <a:t>h</a:t>
            </a:r>
            <a:r>
              <a:rPr lang="en-US" dirty="0" smtClean="0"/>
              <a:t>elp rem</a:t>
            </a:r>
          </a:p>
          <a:p>
            <a:r>
              <a:rPr lang="en-US" dirty="0"/>
              <a:t>r</a:t>
            </a:r>
            <a:r>
              <a:rPr lang="en-US" dirty="0" smtClean="0"/>
              <a:t>em(13, 5) </a:t>
            </a:r>
            <a:r>
              <a:rPr lang="en-US" dirty="0" smtClean="0">
                <a:sym typeface="Wingdings"/>
              </a:rPr>
              <a:t>3</a:t>
            </a:r>
          </a:p>
          <a:p>
            <a:r>
              <a:rPr lang="en-US" dirty="0">
                <a:sym typeface="Wingdings"/>
              </a:rPr>
              <a:t>r</a:t>
            </a:r>
            <a:r>
              <a:rPr lang="en-US" dirty="0" smtClean="0">
                <a:sym typeface="Wingdings"/>
              </a:rPr>
              <a:t>em(5,13) ?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0988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oudy Old Style"/>
                <a:cs typeface="Goudy Old Style"/>
              </a:rPr>
              <a:t>loops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Goudy Old Style"/>
                <a:cs typeface="Goudy Old Style"/>
              </a:rPr>
              <a:t>Used to repeat the same chunk of code many times</a:t>
            </a:r>
          </a:p>
          <a:p>
            <a:pPr eaLnBrk="1" hangingPunct="1">
              <a:buFontTx/>
              <a:buNone/>
            </a:pPr>
            <a:endParaRPr lang="en-US" dirty="0">
              <a:latin typeface="Goudy Old Style"/>
              <a:cs typeface="Goudy Old Style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200" dirty="0">
                <a:latin typeface="Goudy Old Style"/>
                <a:cs typeface="Goudy Old Style"/>
              </a:rPr>
              <a:t>for </a:t>
            </a:r>
            <a:r>
              <a:rPr lang="en-US" sz="2200" dirty="0" err="1">
                <a:latin typeface="Goudy Old Style"/>
                <a:cs typeface="Goudy Old Style"/>
              </a:rPr>
              <a:t>i</a:t>
            </a:r>
            <a:r>
              <a:rPr lang="en-US" sz="2200" dirty="0">
                <a:latin typeface="Goudy Old Style"/>
                <a:cs typeface="Goudy Old Style"/>
              </a:rPr>
              <a:t>=1:5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200" dirty="0">
                <a:latin typeface="Goudy Old Style"/>
                <a:cs typeface="Goudy Old Style"/>
              </a:rPr>
              <a:t>	</a:t>
            </a:r>
            <a:r>
              <a:rPr lang="en-US" sz="2200" dirty="0" err="1">
                <a:latin typeface="Goudy Old Style"/>
                <a:cs typeface="Goudy Old Style"/>
              </a:rPr>
              <a:t>disp</a:t>
            </a:r>
            <a:r>
              <a:rPr lang="en-US" sz="2200" dirty="0">
                <a:latin typeface="Goudy Old Style"/>
                <a:cs typeface="Goudy Old Style"/>
              </a:rPr>
              <a:t>(</a:t>
            </a:r>
            <a:r>
              <a:rPr lang="en-US" sz="2200" dirty="0" err="1">
                <a:latin typeface="Goudy Old Style"/>
                <a:cs typeface="Goudy Old Style"/>
              </a:rPr>
              <a:t>i</a:t>
            </a:r>
            <a:r>
              <a:rPr lang="en-US" sz="2200" dirty="0">
                <a:latin typeface="Goudy Old Style"/>
                <a:cs typeface="Goudy Old Style"/>
              </a:rPr>
              <a:t>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200" dirty="0">
                <a:latin typeface="Goudy Old Style"/>
                <a:cs typeface="Goudy Old Style"/>
              </a:rPr>
              <a:t>end;</a:t>
            </a:r>
          </a:p>
        </p:txBody>
      </p:sp>
    </p:spTree>
    <p:extLst>
      <p:ext uri="{BB962C8B-B14F-4D97-AF65-F5344CB8AC3E}">
        <p14:creationId xmlns:p14="http://schemas.microsoft.com/office/powerpoint/2010/main" val="5982400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Scripts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9112" y="1569155"/>
            <a:ext cx="7578902" cy="4419600"/>
          </a:xfrm>
        </p:spPr>
        <p:txBody>
          <a:bodyPr/>
          <a:lstStyle/>
          <a:p>
            <a:r>
              <a:rPr lang="en-US" dirty="0" smtClean="0"/>
              <a:t>Anything you type into the workspace can also be run from a script</a:t>
            </a:r>
          </a:p>
          <a:p>
            <a:r>
              <a:rPr lang="en-US" dirty="0" smtClean="0"/>
              <a:t>“.m” files are just saved lists of </a:t>
            </a:r>
            <a:r>
              <a:rPr lang="en-US" dirty="0" err="1" smtClean="0"/>
              <a:t>matlab</a:t>
            </a:r>
            <a:r>
              <a:rPr lang="en-US" dirty="0" smtClean="0"/>
              <a:t> commands</a:t>
            </a:r>
          </a:p>
        </p:txBody>
      </p:sp>
    </p:spTree>
    <p:extLst>
      <p:ext uri="{BB962C8B-B14F-4D97-AF65-F5344CB8AC3E}">
        <p14:creationId xmlns:p14="http://schemas.microsoft.com/office/powerpoint/2010/main" val="3180583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oudy Old Style"/>
                <a:cs typeface="Goudy Old Style"/>
              </a:rPr>
              <a:t>Comments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Goudy Old Style"/>
                <a:cs typeface="Goudy Old Style"/>
              </a:rPr>
              <a:t>Comments are descriptions of what is happening in your code. </a:t>
            </a:r>
          </a:p>
          <a:p>
            <a:pPr eaLnBrk="1" hangingPunct="1"/>
            <a:r>
              <a:rPr lang="en-US" dirty="0">
                <a:latin typeface="Goudy Old Style"/>
                <a:cs typeface="Goudy Old Style"/>
              </a:rPr>
              <a:t>They are need to follow what is happening for debugging purposes</a:t>
            </a:r>
          </a:p>
          <a:p>
            <a:pPr eaLnBrk="1" hangingPunct="1"/>
            <a:r>
              <a:rPr lang="en-US" dirty="0">
                <a:latin typeface="Goudy Old Style"/>
                <a:cs typeface="Goudy Old Style"/>
              </a:rPr>
              <a:t>At the beginning of a script you put in a type of comment called a header</a:t>
            </a:r>
          </a:p>
        </p:txBody>
      </p:sp>
    </p:spTree>
    <p:extLst>
      <p:ext uri="{BB962C8B-B14F-4D97-AF65-F5344CB8AC3E}">
        <p14:creationId xmlns:p14="http://schemas.microsoft.com/office/powerpoint/2010/main" val="10711822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81200"/>
            <a:ext cx="7772400" cy="3429000"/>
          </a:xfrm>
        </p:spPr>
        <p:txBody>
          <a:bodyPr>
            <a:normAutofit fontScale="62500" lnSpcReduction="2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dirty="0">
                <a:latin typeface="Goudy Old Style"/>
                <a:cs typeface="Goudy Old Style"/>
              </a:rPr>
              <a:t>% </a:t>
            </a:r>
            <a:r>
              <a:rPr lang="en-US" sz="2800" dirty="0" err="1">
                <a:latin typeface="Goudy Old Style"/>
                <a:cs typeface="Goudy Old Style"/>
              </a:rPr>
              <a:t>mix_strings.m</a:t>
            </a:r>
            <a:r>
              <a:rPr lang="en-US" sz="2800" dirty="0">
                <a:latin typeface="Goudy Old Style"/>
                <a:cs typeface="Goudy Old Style"/>
              </a:rPr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dirty="0">
                <a:latin typeface="Goudy Old Style"/>
                <a:cs typeface="Goudy Old Style"/>
              </a:rPr>
              <a:t>%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dirty="0">
                <a:latin typeface="Goudy Old Style"/>
                <a:cs typeface="Goudy Old Style"/>
              </a:rPr>
              <a:t>% </a:t>
            </a:r>
            <a:r>
              <a:rPr lang="en-US" sz="2800" dirty="0" smtClean="0">
                <a:latin typeface="Goudy Old Style"/>
                <a:cs typeface="Goudy Old Style"/>
              </a:rPr>
              <a:t>Purpose: scramble letters in a string</a:t>
            </a:r>
            <a:endParaRPr lang="en-US" sz="2800" dirty="0">
              <a:latin typeface="Goudy Old Style"/>
              <a:cs typeface="Goudy Old Style"/>
            </a:endParaRPr>
          </a:p>
          <a:p>
            <a:pPr>
              <a:lnSpc>
                <a:spcPct val="90000"/>
              </a:lnSpc>
              <a:buNone/>
            </a:pPr>
            <a:r>
              <a:rPr lang="en-US" sz="2800" dirty="0">
                <a:latin typeface="Goudy Old Style"/>
                <a:cs typeface="Goudy Old Style"/>
              </a:rPr>
              <a:t>% </a:t>
            </a:r>
            <a:r>
              <a:rPr lang="en-US" sz="2800" dirty="0">
                <a:cs typeface="Goudy Old Style"/>
              </a:rPr>
              <a:t>D</a:t>
            </a:r>
            <a:r>
              <a:rPr lang="en-US" sz="2800" dirty="0" smtClean="0">
                <a:cs typeface="Goudy Old Style"/>
              </a:rPr>
              <a:t>isplays </a:t>
            </a:r>
            <a:r>
              <a:rPr lang="en-US" sz="2800" dirty="0">
                <a:cs typeface="Goudy Old Style"/>
              </a:rPr>
              <a:t>the string </a:t>
            </a:r>
            <a:r>
              <a:rPr lang="ja-JP" altLang="en-US" sz="2800" dirty="0">
                <a:cs typeface="Goudy Old Style"/>
              </a:rPr>
              <a:t>‘</a:t>
            </a:r>
            <a:r>
              <a:rPr lang="en-US" sz="2800" dirty="0">
                <a:cs typeface="Goudy Old Style"/>
              </a:rPr>
              <a:t>hello world</a:t>
            </a:r>
            <a:r>
              <a:rPr lang="ja-JP" altLang="en-US" sz="2800" dirty="0" smtClean="0">
                <a:cs typeface="Goudy Old Style"/>
              </a:rPr>
              <a:t>’</a:t>
            </a:r>
            <a:endParaRPr lang="en-US" altLang="ja-JP" sz="2800" dirty="0" smtClean="0">
              <a:cs typeface="Goudy Old Style"/>
            </a:endParaRPr>
          </a:p>
          <a:p>
            <a:pPr>
              <a:lnSpc>
                <a:spcPct val="90000"/>
              </a:lnSpc>
              <a:buNone/>
            </a:pPr>
            <a:r>
              <a:rPr lang="en-US" sz="2800" dirty="0">
                <a:cs typeface="Goudy Old Style"/>
              </a:rPr>
              <a:t>%</a:t>
            </a:r>
            <a:r>
              <a:rPr lang="en-US" sz="2800" dirty="0" smtClean="0">
                <a:cs typeface="Goudy Old Style"/>
              </a:rPr>
              <a:t> </a:t>
            </a:r>
            <a:r>
              <a:rPr lang="en-US" sz="2800" dirty="0">
                <a:cs typeface="Goudy Old Style"/>
              </a:rPr>
              <a:t>Then </a:t>
            </a:r>
            <a:r>
              <a:rPr lang="en-US" sz="2800" dirty="0">
                <a:latin typeface="Goudy Old Style"/>
                <a:cs typeface="Goudy Old Style"/>
              </a:rPr>
              <a:t>scrambles letters in that string and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dirty="0">
                <a:latin typeface="Goudy Old Style"/>
                <a:cs typeface="Goudy Old Style"/>
              </a:rPr>
              <a:t>% displays the scrambled string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dirty="0">
                <a:latin typeface="Goudy Old Style"/>
                <a:cs typeface="Goudy Old Style"/>
              </a:rPr>
              <a:t>%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dirty="0">
                <a:latin typeface="Goudy Old Style"/>
                <a:cs typeface="Goudy Old Style"/>
              </a:rPr>
              <a:t>% written by XYZ </a:t>
            </a:r>
            <a:r>
              <a:rPr lang="en-US" sz="2800" dirty="0" smtClean="0">
                <a:latin typeface="Goudy Old Style"/>
                <a:cs typeface="Goudy Old Style"/>
              </a:rPr>
              <a:t>4/08/2017 </a:t>
            </a:r>
            <a:endParaRPr lang="en-US" sz="2800" dirty="0">
              <a:latin typeface="Goudy Old Style"/>
              <a:cs typeface="Goudy Old Style"/>
            </a:endParaRPr>
          </a:p>
        </p:txBody>
      </p:sp>
      <p:sp>
        <p:nvSpPr>
          <p:cNvPr id="19459" name="Line 4"/>
          <p:cNvSpPr>
            <a:spLocks noChangeShapeType="1"/>
          </p:cNvSpPr>
          <p:nvPr/>
        </p:nvSpPr>
        <p:spPr bwMode="auto">
          <a:xfrm flipH="1" flipV="1">
            <a:off x="2459118" y="2209800"/>
            <a:ext cx="3789282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oudy Old Style"/>
              <a:cs typeface="Goudy Old Style"/>
            </a:endParaRPr>
          </a:p>
        </p:txBody>
      </p:sp>
      <p:sp>
        <p:nvSpPr>
          <p:cNvPr id="19460" name="Rectangle 6"/>
          <p:cNvSpPr>
            <a:spLocks noChangeArrowheads="1"/>
          </p:cNvSpPr>
          <p:nvPr/>
        </p:nvSpPr>
        <p:spPr bwMode="auto">
          <a:xfrm>
            <a:off x="1676400" y="609600"/>
            <a:ext cx="559930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aseline="0">
                <a:latin typeface="Goudy Old Style"/>
                <a:cs typeface="Goudy Old Style"/>
              </a:rPr>
              <a:t>% symbol makes this line </a:t>
            </a:r>
            <a:r>
              <a:rPr lang="ja-JP" altLang="en-US" sz="2000" baseline="0">
                <a:latin typeface="Goudy Old Style"/>
                <a:cs typeface="Goudy Old Style"/>
              </a:rPr>
              <a:t>“</a:t>
            </a:r>
            <a:r>
              <a:rPr lang="en-US" sz="2000" baseline="0">
                <a:latin typeface="Goudy Old Style"/>
                <a:cs typeface="Goudy Old Style"/>
              </a:rPr>
              <a:t>commented out</a:t>
            </a:r>
            <a:r>
              <a:rPr lang="ja-JP" altLang="en-US" sz="2000" baseline="0">
                <a:latin typeface="Goudy Old Style"/>
                <a:cs typeface="Goudy Old Style"/>
              </a:rPr>
              <a:t>”</a:t>
            </a:r>
            <a:r>
              <a:rPr lang="en-US" sz="2000" baseline="0">
                <a:latin typeface="Goudy Old Style"/>
                <a:cs typeface="Goudy Old Style"/>
              </a:rPr>
              <a:t/>
            </a:r>
            <a:br>
              <a:rPr lang="en-US" sz="2000" baseline="0">
                <a:latin typeface="Goudy Old Style"/>
                <a:cs typeface="Goudy Old Style"/>
              </a:rPr>
            </a:br>
            <a:r>
              <a:rPr lang="en-US" sz="2000" baseline="0">
                <a:latin typeface="Goudy Old Style"/>
                <a:cs typeface="Goudy Old Style"/>
              </a:rPr>
              <a:t>  This means that the computer will ignore these lines</a:t>
            </a:r>
          </a:p>
        </p:txBody>
      </p:sp>
      <p:sp>
        <p:nvSpPr>
          <p:cNvPr id="19461" name="Line 8"/>
          <p:cNvSpPr>
            <a:spLocks noChangeShapeType="1"/>
          </p:cNvSpPr>
          <p:nvPr/>
        </p:nvSpPr>
        <p:spPr bwMode="auto">
          <a:xfrm flipH="1">
            <a:off x="914400" y="990600"/>
            <a:ext cx="533400" cy="990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oudy Old Style"/>
              <a:cs typeface="Goudy Old Style"/>
            </a:endParaRPr>
          </a:p>
        </p:txBody>
      </p:sp>
      <p:sp>
        <p:nvSpPr>
          <p:cNvPr id="19462" name="Rectangle 9"/>
          <p:cNvSpPr>
            <a:spLocks noChangeArrowheads="1"/>
          </p:cNvSpPr>
          <p:nvPr/>
        </p:nvSpPr>
        <p:spPr bwMode="auto">
          <a:xfrm>
            <a:off x="6248400" y="2209800"/>
            <a:ext cx="131335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aseline="0">
                <a:latin typeface="Goudy Old Style"/>
                <a:cs typeface="Goudy Old Style"/>
              </a:rPr>
              <a:t>Name of file</a:t>
            </a:r>
          </a:p>
        </p:txBody>
      </p:sp>
      <p:sp>
        <p:nvSpPr>
          <p:cNvPr id="19463" name="Line 10"/>
          <p:cNvSpPr>
            <a:spLocks noChangeShapeType="1"/>
          </p:cNvSpPr>
          <p:nvPr/>
        </p:nvSpPr>
        <p:spPr bwMode="auto">
          <a:xfrm flipH="1" flipV="1">
            <a:off x="4783119" y="4066502"/>
            <a:ext cx="2608281" cy="119129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oudy Old Style"/>
              <a:cs typeface="Goudy Old Style"/>
            </a:endParaRPr>
          </a:p>
        </p:txBody>
      </p:sp>
      <p:sp>
        <p:nvSpPr>
          <p:cNvPr id="19464" name="Rectangle 11"/>
          <p:cNvSpPr>
            <a:spLocks noChangeArrowheads="1"/>
          </p:cNvSpPr>
          <p:nvPr/>
        </p:nvSpPr>
        <p:spPr bwMode="auto">
          <a:xfrm>
            <a:off x="6858000" y="5129213"/>
            <a:ext cx="2286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baseline="0">
                <a:latin typeface="Goudy Old Style"/>
                <a:cs typeface="Goudy Old Style"/>
              </a:rPr>
              <a:t>Description: What does this file do?</a:t>
            </a:r>
          </a:p>
        </p:txBody>
      </p:sp>
      <p:sp>
        <p:nvSpPr>
          <p:cNvPr id="19465" name="Line 13"/>
          <p:cNvSpPr>
            <a:spLocks noChangeShapeType="1"/>
          </p:cNvSpPr>
          <p:nvPr/>
        </p:nvSpPr>
        <p:spPr bwMode="auto">
          <a:xfrm flipH="1" flipV="1">
            <a:off x="2459118" y="5512068"/>
            <a:ext cx="1427082" cy="1041131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oudy Old Style"/>
              <a:cs typeface="Goudy Old Style"/>
            </a:endParaRPr>
          </a:p>
        </p:txBody>
      </p:sp>
      <p:sp>
        <p:nvSpPr>
          <p:cNvPr id="19466" name="Rectangle 14"/>
          <p:cNvSpPr>
            <a:spLocks noChangeArrowheads="1"/>
          </p:cNvSpPr>
          <p:nvPr/>
        </p:nvSpPr>
        <p:spPr bwMode="auto">
          <a:xfrm>
            <a:off x="3886200" y="6400800"/>
            <a:ext cx="242074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aseline="0">
                <a:latin typeface="Goudy Old Style"/>
                <a:cs typeface="Goudy Old Style"/>
              </a:rPr>
              <a:t>Who wrote it and when?</a:t>
            </a:r>
          </a:p>
        </p:txBody>
      </p:sp>
      <p:sp>
        <p:nvSpPr>
          <p:cNvPr id="19467" name="Rectangle 15"/>
          <p:cNvSpPr>
            <a:spLocks noChangeArrowheads="1"/>
          </p:cNvSpPr>
          <p:nvPr/>
        </p:nvSpPr>
        <p:spPr bwMode="auto">
          <a:xfrm>
            <a:off x="1676400" y="1219200"/>
            <a:ext cx="541534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aseline="0" dirty="0">
                <a:latin typeface="Goudy Old Style"/>
                <a:cs typeface="Goudy Old Style"/>
              </a:rPr>
              <a:t>These lines </a:t>
            </a:r>
            <a:r>
              <a:rPr lang="en-US" sz="2000" baseline="0" dirty="0" smtClean="0">
                <a:latin typeface="Goudy Old Style"/>
                <a:cs typeface="Goudy Old Style"/>
              </a:rPr>
              <a:t>aren</a:t>
            </a:r>
            <a:r>
              <a:rPr lang="en-US" sz="2000" dirty="0" smtClean="0">
                <a:latin typeface="Goudy Old Style"/>
                <a:cs typeface="Goudy Old Style"/>
              </a:rPr>
              <a:t>’t</a:t>
            </a:r>
            <a:r>
              <a:rPr lang="en-US" sz="2000" baseline="0" dirty="0" smtClean="0">
                <a:latin typeface="Goudy Old Style"/>
                <a:cs typeface="Goudy Old Style"/>
              </a:rPr>
              <a:t> </a:t>
            </a:r>
            <a:r>
              <a:rPr lang="en-US" sz="2000" baseline="0" dirty="0">
                <a:latin typeface="Goudy Old Style"/>
                <a:cs typeface="Goudy Old Style"/>
              </a:rPr>
              <a:t>for the computer, they are for you</a:t>
            </a:r>
          </a:p>
        </p:txBody>
      </p:sp>
    </p:spTree>
    <p:extLst>
      <p:ext uri="{BB962C8B-B14F-4D97-AF65-F5344CB8AC3E}">
        <p14:creationId xmlns:p14="http://schemas.microsoft.com/office/powerpoint/2010/main" val="42237787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en-US" dirty="0" smtClean="0">
                <a:cs typeface="Goudy Old Style"/>
              </a:rPr>
              <a:t>Please generate a </a:t>
            </a:r>
            <a:r>
              <a:rPr lang="en-US" dirty="0" err="1" smtClean="0">
                <a:cs typeface="Goudy Old Style"/>
              </a:rPr>
              <a:t>mixstring</a:t>
            </a:r>
            <a:r>
              <a:rPr lang="en-US" dirty="0">
                <a:cs typeface="Goudy Old Style"/>
              </a:rPr>
              <a:t> </a:t>
            </a:r>
            <a:r>
              <a:rPr lang="en-US" dirty="0" smtClean="0">
                <a:cs typeface="Goudy Old Style"/>
              </a:rPr>
              <a:t>witch the random characters from </a:t>
            </a:r>
            <a:r>
              <a:rPr lang="en-US" dirty="0" err="1" smtClean="0">
                <a:cs typeface="Goudy Old Style"/>
              </a:rPr>
              <a:t>my_val</a:t>
            </a:r>
            <a:endParaRPr lang="en-US" dirty="0" smtClean="0">
              <a:cs typeface="Goudy Old Style"/>
            </a:endParaRPr>
          </a:p>
          <a:p>
            <a:pPr>
              <a:lnSpc>
                <a:spcPct val="90000"/>
              </a:lnSpc>
              <a:buNone/>
            </a:pPr>
            <a:endParaRPr lang="en-US" dirty="0">
              <a:cs typeface="Goudy Old Style"/>
            </a:endParaRPr>
          </a:p>
          <a:p>
            <a:pPr>
              <a:lnSpc>
                <a:spcPct val="90000"/>
              </a:lnSpc>
              <a:buNone/>
            </a:pPr>
            <a:r>
              <a:rPr lang="en-US" dirty="0" smtClean="0">
                <a:cs typeface="Goudy Old Style"/>
              </a:rPr>
              <a:t>Hint: ceil, rand, length</a:t>
            </a:r>
          </a:p>
        </p:txBody>
      </p:sp>
    </p:spTree>
    <p:extLst>
      <p:ext uri="{BB962C8B-B14F-4D97-AF65-F5344CB8AC3E}">
        <p14:creationId xmlns:p14="http://schemas.microsoft.com/office/powerpoint/2010/main" val="3481798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90000"/>
              </a:lnSpc>
              <a:buNone/>
            </a:pPr>
            <a:r>
              <a:rPr lang="en-US" dirty="0">
                <a:latin typeface="Arial" charset="0"/>
              </a:rPr>
              <a:t>clear all;</a:t>
            </a:r>
          </a:p>
          <a:p>
            <a:pPr>
              <a:lnSpc>
                <a:spcPct val="90000"/>
              </a:lnSpc>
              <a:buNone/>
            </a:pPr>
            <a:r>
              <a:rPr lang="en-US" dirty="0" err="1">
                <a:latin typeface="Arial" charset="0"/>
              </a:rPr>
              <a:t>my_var</a:t>
            </a:r>
            <a:r>
              <a:rPr lang="en-US" dirty="0">
                <a:latin typeface="Arial" charset="0"/>
              </a:rPr>
              <a:t> = 'hello world';  </a:t>
            </a:r>
          </a:p>
          <a:p>
            <a:pPr>
              <a:lnSpc>
                <a:spcPct val="90000"/>
              </a:lnSpc>
              <a:buNone/>
            </a:pPr>
            <a:r>
              <a:rPr lang="en-US" dirty="0" err="1">
                <a:latin typeface="Arial" charset="0"/>
              </a:rPr>
              <a:t>mixstr</a:t>
            </a:r>
            <a:r>
              <a:rPr lang="en-US" dirty="0">
                <a:latin typeface="Arial" charset="0"/>
              </a:rPr>
              <a:t> = '</a:t>
            </a:r>
            <a:r>
              <a:rPr lang="en-US" dirty="0" err="1">
                <a:latin typeface="Arial" charset="0"/>
              </a:rPr>
              <a:t>xxxxxxxxxxxxx</a:t>
            </a:r>
            <a:r>
              <a:rPr lang="en-US" dirty="0">
                <a:latin typeface="Arial" charset="0"/>
              </a:rPr>
              <a:t>';</a:t>
            </a:r>
          </a:p>
          <a:p>
            <a:pPr>
              <a:lnSpc>
                <a:spcPct val="90000"/>
              </a:lnSpc>
              <a:buNone/>
            </a:pPr>
            <a:r>
              <a:rPr lang="en-US" dirty="0">
                <a:latin typeface="Arial" charset="0"/>
              </a:rPr>
              <a:t> </a:t>
            </a:r>
          </a:p>
          <a:p>
            <a:pPr>
              <a:lnSpc>
                <a:spcPct val="90000"/>
              </a:lnSpc>
              <a:buNone/>
            </a:pPr>
            <a:r>
              <a:rPr lang="en-US" dirty="0" err="1">
                <a:latin typeface="Arial" charset="0"/>
              </a:rPr>
              <a:t>disp</a:t>
            </a:r>
            <a:r>
              <a:rPr lang="en-US" dirty="0">
                <a:latin typeface="Arial" charset="0"/>
              </a:rPr>
              <a:t>(</a:t>
            </a:r>
            <a:r>
              <a:rPr lang="en-US" dirty="0" err="1">
                <a:latin typeface="Arial" charset="0"/>
              </a:rPr>
              <a:t>my_var</a:t>
            </a:r>
            <a:r>
              <a:rPr lang="en-US" dirty="0">
                <a:latin typeface="Arial" charset="0"/>
              </a:rPr>
              <a:t>);</a:t>
            </a:r>
          </a:p>
          <a:p>
            <a:pPr>
              <a:lnSpc>
                <a:spcPct val="90000"/>
              </a:lnSpc>
              <a:buNone/>
            </a:pPr>
            <a:r>
              <a:rPr lang="en-US" dirty="0">
                <a:latin typeface="Arial" charset="0"/>
              </a:rPr>
              <a:t>for </a:t>
            </a:r>
            <a:r>
              <a:rPr lang="en-US" dirty="0" err="1">
                <a:latin typeface="Arial" charset="0"/>
              </a:rPr>
              <a:t>i</a:t>
            </a:r>
            <a:r>
              <a:rPr lang="en-US" dirty="0">
                <a:latin typeface="Arial" charset="0"/>
              </a:rPr>
              <a:t> = 1:length(</a:t>
            </a:r>
            <a:r>
              <a:rPr lang="en-US" dirty="0" err="1">
                <a:latin typeface="Arial" charset="0"/>
              </a:rPr>
              <a:t>mixstr</a:t>
            </a:r>
            <a:r>
              <a:rPr lang="en-US" dirty="0">
                <a:latin typeface="Arial" charset="0"/>
              </a:rPr>
              <a:t>)</a:t>
            </a:r>
          </a:p>
          <a:p>
            <a:pPr>
              <a:lnSpc>
                <a:spcPct val="90000"/>
              </a:lnSpc>
              <a:buNone/>
            </a:pPr>
            <a:r>
              <a:rPr lang="en-US" dirty="0">
                <a:latin typeface="Arial" charset="0"/>
              </a:rPr>
              <a:t>    </a:t>
            </a:r>
            <a:r>
              <a:rPr lang="en-US" dirty="0" err="1">
                <a:latin typeface="Arial" charset="0"/>
              </a:rPr>
              <a:t>mixstr</a:t>
            </a:r>
            <a:r>
              <a:rPr lang="en-US" dirty="0">
                <a:latin typeface="Arial" charset="0"/>
              </a:rPr>
              <a:t>(</a:t>
            </a:r>
            <a:r>
              <a:rPr lang="en-US" dirty="0" err="1">
                <a:latin typeface="Arial" charset="0"/>
              </a:rPr>
              <a:t>i</a:t>
            </a:r>
            <a:r>
              <a:rPr lang="en-US" dirty="0">
                <a:latin typeface="Arial" charset="0"/>
              </a:rPr>
              <a:t>) = </a:t>
            </a:r>
            <a:r>
              <a:rPr lang="en-US" dirty="0" err="1">
                <a:latin typeface="Arial" charset="0"/>
              </a:rPr>
              <a:t>my_var</a:t>
            </a:r>
            <a:r>
              <a:rPr lang="en-US" dirty="0">
                <a:latin typeface="Arial" charset="0"/>
              </a:rPr>
              <a:t>(ceil(rand*length(</a:t>
            </a:r>
            <a:r>
              <a:rPr lang="en-US" dirty="0" err="1">
                <a:latin typeface="Arial" charset="0"/>
              </a:rPr>
              <a:t>my_var</a:t>
            </a:r>
            <a:r>
              <a:rPr lang="en-US" dirty="0">
                <a:latin typeface="Arial" charset="0"/>
              </a:rPr>
              <a:t>)));</a:t>
            </a:r>
          </a:p>
          <a:p>
            <a:pPr>
              <a:lnSpc>
                <a:spcPct val="90000"/>
              </a:lnSpc>
              <a:buNone/>
            </a:pPr>
            <a:r>
              <a:rPr lang="en-US" dirty="0">
                <a:latin typeface="Arial" charset="0"/>
              </a:rPr>
              <a:t>end;</a:t>
            </a:r>
          </a:p>
          <a:p>
            <a:pPr>
              <a:lnSpc>
                <a:spcPct val="90000"/>
              </a:lnSpc>
              <a:buNone/>
            </a:pPr>
            <a:endParaRPr lang="en-US" dirty="0">
              <a:latin typeface="Arial" charset="0"/>
            </a:endParaRPr>
          </a:p>
          <a:p>
            <a:pPr>
              <a:lnSpc>
                <a:spcPct val="90000"/>
              </a:lnSpc>
              <a:buNone/>
            </a:pPr>
            <a:r>
              <a:rPr lang="en-US" dirty="0" err="1">
                <a:latin typeface="Arial" charset="0"/>
              </a:rPr>
              <a:t>disp</a:t>
            </a:r>
            <a:r>
              <a:rPr lang="en-US" dirty="0">
                <a:latin typeface="Arial" charset="0"/>
              </a:rPr>
              <a:t>(</a:t>
            </a:r>
            <a:r>
              <a:rPr lang="en-US" dirty="0" err="1">
                <a:latin typeface="Arial" charset="0"/>
              </a:rPr>
              <a:t>mixstr</a:t>
            </a:r>
            <a:r>
              <a:rPr lang="en-US" dirty="0">
                <a:latin typeface="Arial" charset="0"/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40162599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Coding style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462150" y="3938783"/>
            <a:ext cx="5813402" cy="1107996"/>
          </a:xfrm>
          <a:prstGeom prst="rect">
            <a:avLst/>
          </a:prstGeom>
          <a:solidFill>
            <a:srgbClr val="FFF1CC"/>
          </a:solidFill>
        </p:spPr>
        <p:txBody>
          <a:bodyPr wrap="square" rtlCol="0">
            <a:spAutoFit/>
          </a:bodyPr>
          <a:lstStyle/>
          <a:p>
            <a:r>
              <a:rPr lang="en-US" sz="825" dirty="0">
                <a:solidFill>
                  <a:srgbClr val="528A02"/>
                </a:solidFill>
                <a:latin typeface="Courier"/>
                <a:cs typeface="Courier"/>
              </a:rPr>
              <a:t>%set up standard presentation parameters</a:t>
            </a:r>
          </a:p>
          <a:p>
            <a:r>
              <a:rPr lang="en-US" sz="825" dirty="0" err="1">
                <a:latin typeface="Courier"/>
                <a:cs typeface="Courier"/>
              </a:rPr>
              <a:t>instructionScreenTime</a:t>
            </a:r>
            <a:r>
              <a:rPr lang="en-US" sz="825" dirty="0">
                <a:latin typeface="Courier"/>
                <a:cs typeface="Courier"/>
              </a:rPr>
              <a:t> = 10;     </a:t>
            </a:r>
            <a:r>
              <a:rPr lang="en-US" sz="825" dirty="0">
                <a:solidFill>
                  <a:srgbClr val="528A02"/>
                </a:solidFill>
                <a:latin typeface="Courier"/>
                <a:cs typeface="Courier"/>
              </a:rPr>
              <a:t>%how long the instructions will stay on, in seconds</a:t>
            </a:r>
          </a:p>
          <a:p>
            <a:r>
              <a:rPr lang="en-US" sz="825" dirty="0" err="1">
                <a:latin typeface="Courier"/>
                <a:cs typeface="Courier"/>
              </a:rPr>
              <a:t>stimulusScreenTime</a:t>
            </a:r>
            <a:r>
              <a:rPr lang="en-US" sz="825" dirty="0">
                <a:latin typeface="Courier"/>
                <a:cs typeface="Courier"/>
              </a:rPr>
              <a:t> = 4;         </a:t>
            </a:r>
            <a:r>
              <a:rPr lang="en-US" sz="825" dirty="0">
                <a:solidFill>
                  <a:srgbClr val="528A02"/>
                </a:solidFill>
                <a:latin typeface="Courier"/>
                <a:cs typeface="Courier"/>
              </a:rPr>
              <a:t>%how long the stimulus will stay on, in seconds</a:t>
            </a:r>
          </a:p>
          <a:p>
            <a:r>
              <a:rPr lang="en-US" sz="825" dirty="0" err="1">
                <a:latin typeface="Courier"/>
                <a:cs typeface="Courier"/>
              </a:rPr>
              <a:t>acceptableResponses</a:t>
            </a:r>
            <a:r>
              <a:rPr lang="en-US" sz="825" dirty="0">
                <a:latin typeface="Courier"/>
                <a:cs typeface="Courier"/>
              </a:rPr>
              <a:t> = [1,2];    </a:t>
            </a:r>
            <a:r>
              <a:rPr lang="en-US" sz="825" dirty="0">
                <a:solidFill>
                  <a:srgbClr val="528A02"/>
                </a:solidFill>
                <a:latin typeface="Courier"/>
                <a:cs typeface="Courier"/>
              </a:rPr>
              <a:t>%which responses buttons the subject may press</a:t>
            </a:r>
          </a:p>
          <a:p>
            <a:endParaRPr lang="en-US" sz="825" dirty="0">
              <a:latin typeface="Courier"/>
              <a:cs typeface="Courier"/>
            </a:endParaRPr>
          </a:p>
          <a:p>
            <a:r>
              <a:rPr lang="en-US" sz="825" dirty="0">
                <a:solidFill>
                  <a:srgbClr val="528A02"/>
                </a:solidFill>
                <a:latin typeface="Courier"/>
                <a:cs typeface="Courier"/>
              </a:rPr>
              <a:t>%convert times from seconds into frames</a:t>
            </a:r>
          </a:p>
          <a:p>
            <a:r>
              <a:rPr lang="en-US" sz="825" dirty="0" err="1">
                <a:latin typeface="Courier"/>
                <a:cs typeface="Courier"/>
              </a:rPr>
              <a:t>instructionScreenTime</a:t>
            </a:r>
            <a:r>
              <a:rPr lang="en-US" sz="825" dirty="0">
                <a:latin typeface="Courier"/>
                <a:cs typeface="Courier"/>
              </a:rPr>
              <a:t> = </a:t>
            </a:r>
            <a:r>
              <a:rPr lang="en-US" sz="825" dirty="0" err="1">
                <a:latin typeface="Courier"/>
                <a:cs typeface="Courier"/>
              </a:rPr>
              <a:t>instructionScreenTime</a:t>
            </a:r>
            <a:r>
              <a:rPr lang="en-US" sz="825" dirty="0">
                <a:latin typeface="Courier"/>
                <a:cs typeface="Courier"/>
              </a:rPr>
              <a:t>/</a:t>
            </a:r>
            <a:r>
              <a:rPr lang="en-US" sz="825" dirty="0" err="1">
                <a:latin typeface="Courier"/>
                <a:cs typeface="Courier"/>
              </a:rPr>
              <a:t>frameRate</a:t>
            </a:r>
            <a:r>
              <a:rPr lang="en-US" sz="825" dirty="0">
                <a:latin typeface="Courier"/>
                <a:cs typeface="Courier"/>
              </a:rPr>
              <a:t>; </a:t>
            </a:r>
          </a:p>
          <a:p>
            <a:r>
              <a:rPr lang="en-US" sz="825" dirty="0" err="1">
                <a:latin typeface="Courier"/>
                <a:cs typeface="Courier"/>
              </a:rPr>
              <a:t>stimulusScreenTime</a:t>
            </a:r>
            <a:r>
              <a:rPr lang="en-US" sz="825" dirty="0">
                <a:latin typeface="Courier"/>
                <a:cs typeface="Courier"/>
              </a:rPr>
              <a:t> = </a:t>
            </a:r>
            <a:r>
              <a:rPr lang="en-US" sz="825" dirty="0" err="1">
                <a:latin typeface="Courier"/>
                <a:cs typeface="Courier"/>
              </a:rPr>
              <a:t>stimulusScreenTime</a:t>
            </a:r>
            <a:r>
              <a:rPr lang="en-US" sz="825" dirty="0">
                <a:latin typeface="Courier"/>
                <a:cs typeface="Courier"/>
              </a:rPr>
              <a:t>/</a:t>
            </a:r>
            <a:r>
              <a:rPr lang="en-US" sz="825" dirty="0" err="1">
                <a:latin typeface="Courier"/>
                <a:cs typeface="Courier"/>
              </a:rPr>
              <a:t>frameRate</a:t>
            </a:r>
            <a:r>
              <a:rPr lang="en-US" sz="825" dirty="0">
                <a:latin typeface="Courier"/>
                <a:cs typeface="Courier"/>
              </a:rPr>
              <a:t>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62150" y="2354595"/>
            <a:ext cx="5813402" cy="8540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825" dirty="0" err="1">
                <a:latin typeface="Courier"/>
                <a:cs typeface="Courier"/>
              </a:rPr>
              <a:t>ist</a:t>
            </a:r>
            <a:r>
              <a:rPr lang="en-US" sz="825" dirty="0">
                <a:latin typeface="Courier"/>
                <a:cs typeface="Courier"/>
              </a:rPr>
              <a:t>= 10; </a:t>
            </a:r>
          </a:p>
          <a:p>
            <a:r>
              <a:rPr lang="en-US" sz="825" dirty="0" err="1">
                <a:latin typeface="Courier"/>
                <a:cs typeface="Courier"/>
              </a:rPr>
              <a:t>sst</a:t>
            </a:r>
            <a:r>
              <a:rPr lang="en-US" sz="825" dirty="0">
                <a:latin typeface="Courier"/>
                <a:cs typeface="Courier"/>
              </a:rPr>
              <a:t>= 4;         </a:t>
            </a:r>
            <a:endParaRPr lang="en-US" sz="825" dirty="0">
              <a:solidFill>
                <a:srgbClr val="528A02"/>
              </a:solidFill>
              <a:latin typeface="Courier"/>
              <a:cs typeface="Courier"/>
            </a:endParaRPr>
          </a:p>
          <a:p>
            <a:r>
              <a:rPr lang="en-US" sz="825" dirty="0">
                <a:latin typeface="Courier"/>
                <a:cs typeface="Courier"/>
              </a:rPr>
              <a:t>r= [1,2];    </a:t>
            </a:r>
          </a:p>
          <a:p>
            <a:endParaRPr lang="en-US" sz="825" dirty="0">
              <a:latin typeface="Courier"/>
              <a:cs typeface="Courier"/>
            </a:endParaRPr>
          </a:p>
          <a:p>
            <a:r>
              <a:rPr lang="en-US" sz="825" dirty="0" err="1">
                <a:latin typeface="Courier"/>
                <a:cs typeface="Courier"/>
              </a:rPr>
              <a:t>ist</a:t>
            </a:r>
            <a:r>
              <a:rPr lang="en-US" sz="825" dirty="0">
                <a:latin typeface="Courier"/>
                <a:cs typeface="Courier"/>
              </a:rPr>
              <a:t> = </a:t>
            </a:r>
            <a:r>
              <a:rPr lang="en-US" sz="825" dirty="0" err="1">
                <a:latin typeface="Courier"/>
                <a:cs typeface="Courier"/>
              </a:rPr>
              <a:t>ist</a:t>
            </a:r>
            <a:r>
              <a:rPr lang="en-US" sz="825" dirty="0">
                <a:latin typeface="Courier"/>
                <a:cs typeface="Courier"/>
              </a:rPr>
              <a:t>/</a:t>
            </a:r>
            <a:r>
              <a:rPr lang="en-US" sz="825" dirty="0" err="1">
                <a:latin typeface="Courier"/>
                <a:cs typeface="Courier"/>
              </a:rPr>
              <a:t>fr</a:t>
            </a:r>
            <a:r>
              <a:rPr lang="en-US" sz="825" dirty="0">
                <a:latin typeface="Courier"/>
                <a:cs typeface="Courier"/>
              </a:rPr>
              <a:t>;</a:t>
            </a:r>
          </a:p>
          <a:p>
            <a:r>
              <a:rPr lang="en-US" sz="825" dirty="0" err="1">
                <a:latin typeface="Courier"/>
                <a:cs typeface="Courier"/>
              </a:rPr>
              <a:t>sst</a:t>
            </a:r>
            <a:r>
              <a:rPr lang="en-US" sz="825" dirty="0">
                <a:latin typeface="Courier"/>
                <a:cs typeface="Courier"/>
              </a:rPr>
              <a:t> = </a:t>
            </a:r>
            <a:r>
              <a:rPr lang="en-US" sz="825" dirty="0" err="1">
                <a:latin typeface="Courier"/>
                <a:cs typeface="Courier"/>
              </a:rPr>
              <a:t>sst</a:t>
            </a:r>
            <a:r>
              <a:rPr lang="en-US" sz="825" dirty="0">
                <a:latin typeface="Courier"/>
                <a:cs typeface="Courier"/>
              </a:rPr>
              <a:t>/</a:t>
            </a:r>
            <a:r>
              <a:rPr lang="en-US" sz="825" dirty="0" err="1">
                <a:latin typeface="Courier"/>
                <a:cs typeface="Courier"/>
              </a:rPr>
              <a:t>fr</a:t>
            </a:r>
            <a:r>
              <a:rPr lang="en-US" sz="825" dirty="0">
                <a:latin typeface="Courier"/>
                <a:cs typeface="Courier"/>
              </a:rPr>
              <a:t>;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5102" b="82449" l="4294" r="48160">
                        <a14:backgroundMark x1="34969" y1="58367" x2="34969" y2="58367"/>
                        <a14:backgroundMark x1="34969" y1="58367" x2="34969" y2="58367"/>
                      </a14:backgroundRemoval>
                    </a14:imgEffect>
                  </a14:imgLayer>
                </a14:imgProps>
              </a:ext>
            </a:extLst>
          </a:blip>
          <a:srcRect l="1482" t="13847" r="50000" b="9572"/>
          <a:stretch/>
        </p:blipFill>
        <p:spPr>
          <a:xfrm>
            <a:off x="6637257" y="3938783"/>
            <a:ext cx="971357" cy="15363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4082" b="92245" l="50613" r="94479">
                        <a14:backgroundMark x1="82822" y1="63673" x2="82822" y2="63673"/>
                        <a14:backgroundMark x1="82822" y1="63673" x2="82822" y2="63673"/>
                      </a14:backgroundRemoval>
                    </a14:imgEffect>
                  </a14:imgLayer>
                </a14:imgProps>
              </a:ext>
            </a:extLst>
          </a:blip>
          <a:srcRect l="51364" t="22261" b="6416"/>
          <a:stretch/>
        </p:blipFill>
        <p:spPr>
          <a:xfrm>
            <a:off x="6704161" y="2282588"/>
            <a:ext cx="865173" cy="1271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978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Becoming a programmer: why?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Increase your freedom</a:t>
            </a:r>
          </a:p>
          <a:p>
            <a:r>
              <a:rPr lang="en-US" dirty="0" smtClean="0"/>
              <a:t>Increase your scientific value</a:t>
            </a:r>
          </a:p>
          <a:p>
            <a:r>
              <a:rPr lang="en-US" dirty="0" smtClean="0"/>
              <a:t>Enjoyment</a:t>
            </a:r>
          </a:p>
          <a:p>
            <a:r>
              <a:rPr lang="en-US" dirty="0" smtClean="0"/>
              <a:t>Exercise your logical mind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582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Coding style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1422869" y="2705078"/>
            <a:ext cx="6097364" cy="1271313"/>
            <a:chOff x="373159" y="2705077"/>
            <a:chExt cx="8129818" cy="1271313"/>
          </a:xfrm>
        </p:grpSpPr>
        <p:sp>
          <p:nvSpPr>
            <p:cNvPr id="4" name="TextBox 3"/>
            <p:cNvSpPr txBox="1"/>
            <p:nvPr/>
          </p:nvSpPr>
          <p:spPr>
            <a:xfrm>
              <a:off x="373159" y="2953832"/>
              <a:ext cx="7751203" cy="473206"/>
            </a:xfrm>
            <a:prstGeom prst="rect">
              <a:avLst/>
            </a:prstGeom>
            <a:solidFill>
              <a:srgbClr val="FFF1CC"/>
            </a:solidFill>
          </p:spPr>
          <p:txBody>
            <a:bodyPr wrap="square" rtlCol="0">
              <a:spAutoFit/>
            </a:bodyPr>
            <a:lstStyle/>
            <a:p>
              <a:endParaRPr lang="en-US" sz="825" dirty="0">
                <a:latin typeface="Courier"/>
                <a:cs typeface="Courier"/>
              </a:endParaRPr>
            </a:p>
            <a:p>
              <a:r>
                <a:rPr lang="en-US" sz="825" dirty="0">
                  <a:solidFill>
                    <a:srgbClr val="528A02"/>
                  </a:solidFill>
                  <a:latin typeface="Courier"/>
                  <a:cs typeface="Courier"/>
                </a:rPr>
                <a:t>%add two to the instruction screen time</a:t>
              </a:r>
            </a:p>
            <a:p>
              <a:r>
                <a:rPr lang="en-US" sz="825" dirty="0" err="1">
                  <a:solidFill>
                    <a:srgbClr val="000000"/>
                  </a:solidFill>
                  <a:latin typeface="Courier"/>
                  <a:cs typeface="Courier"/>
                </a:rPr>
                <a:t>instructionScreenTime</a:t>
              </a:r>
              <a:r>
                <a:rPr lang="en-US" sz="825" dirty="0">
                  <a:solidFill>
                    <a:srgbClr val="000000"/>
                  </a:solidFill>
                  <a:latin typeface="Courier"/>
                  <a:cs typeface="Courier"/>
                </a:rPr>
                <a:t> = </a:t>
              </a:r>
              <a:r>
                <a:rPr lang="en-US" sz="825" dirty="0" err="1">
                  <a:solidFill>
                    <a:srgbClr val="000000"/>
                  </a:solidFill>
                  <a:latin typeface="Courier"/>
                  <a:cs typeface="Courier"/>
                </a:rPr>
                <a:t>instructionScreenTime</a:t>
              </a:r>
              <a:r>
                <a:rPr lang="en-US" sz="825" dirty="0">
                  <a:solidFill>
                    <a:srgbClr val="000000"/>
                  </a:solidFill>
                  <a:latin typeface="Courier"/>
                  <a:cs typeface="Courier"/>
                </a:rPr>
                <a:t> + 2;	</a:t>
              </a:r>
              <a:r>
                <a:rPr lang="en-US" sz="825" dirty="0">
                  <a:solidFill>
                    <a:schemeClr val="accent5"/>
                  </a:solidFill>
                  <a:latin typeface="Courier"/>
                  <a:cs typeface="Courier"/>
                </a:rPr>
                <a:t>%here we are adding two</a:t>
              </a: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4082" b="92245" l="50613" r="94479">
                          <a14:backgroundMark x1="82822" y1="63673" x2="82822" y2="63673"/>
                          <a14:backgroundMark x1="82822" y1="63673" x2="82822" y2="63673"/>
                        </a14:backgroundRemoval>
                      </a14:imgEffect>
                    </a14:imgLayer>
                  </a14:imgProps>
                </a:ext>
              </a:extLst>
            </a:blip>
            <a:srcRect l="51364" t="22261" b="6416"/>
            <a:stretch/>
          </p:blipFill>
          <p:spPr>
            <a:xfrm>
              <a:off x="7349413" y="2705077"/>
              <a:ext cx="1153564" cy="1271313"/>
            </a:xfrm>
            <a:prstGeom prst="rect">
              <a:avLst/>
            </a:prstGeom>
          </p:spPr>
        </p:pic>
      </p:grpSp>
      <p:grpSp>
        <p:nvGrpSpPr>
          <p:cNvPr id="11" name="Group 10"/>
          <p:cNvGrpSpPr/>
          <p:nvPr/>
        </p:nvGrpSpPr>
        <p:grpSpPr>
          <a:xfrm>
            <a:off x="1422869" y="3885449"/>
            <a:ext cx="6097364" cy="1442651"/>
            <a:chOff x="373159" y="3885449"/>
            <a:chExt cx="8129818" cy="1442650"/>
          </a:xfrm>
        </p:grpSpPr>
        <p:sp>
          <p:nvSpPr>
            <p:cNvPr id="8" name="TextBox 7"/>
            <p:cNvSpPr txBox="1"/>
            <p:nvPr/>
          </p:nvSpPr>
          <p:spPr>
            <a:xfrm>
              <a:off x="373159" y="4204164"/>
              <a:ext cx="7751203" cy="600164"/>
            </a:xfrm>
            <a:prstGeom prst="rect">
              <a:avLst/>
            </a:prstGeom>
            <a:solidFill>
              <a:srgbClr val="FFF1CC"/>
            </a:solidFill>
          </p:spPr>
          <p:txBody>
            <a:bodyPr wrap="square" rtlCol="0">
              <a:spAutoFit/>
            </a:bodyPr>
            <a:lstStyle/>
            <a:p>
              <a:endParaRPr lang="en-US" sz="825" dirty="0">
                <a:latin typeface="Courier"/>
                <a:cs typeface="Courier"/>
              </a:endParaRPr>
            </a:p>
            <a:p>
              <a:r>
                <a:rPr lang="en-US" sz="825" dirty="0">
                  <a:solidFill>
                    <a:srgbClr val="528A02"/>
                  </a:solidFill>
                  <a:latin typeface="Courier"/>
                  <a:cs typeface="Courier"/>
                </a:rPr>
                <a:t>%add time to the instruction screen time to account for</a:t>
              </a:r>
            </a:p>
            <a:p>
              <a:r>
                <a:rPr lang="en-US" sz="825" dirty="0">
                  <a:solidFill>
                    <a:srgbClr val="528A02"/>
                  </a:solidFill>
                  <a:latin typeface="Courier"/>
                  <a:cs typeface="Courier"/>
                </a:rPr>
                <a:t>%the additional time needed by this subject population </a:t>
              </a:r>
            </a:p>
            <a:p>
              <a:r>
                <a:rPr lang="en-US" sz="825" dirty="0" err="1">
                  <a:solidFill>
                    <a:srgbClr val="000000"/>
                  </a:solidFill>
                  <a:latin typeface="Courier"/>
                  <a:cs typeface="Courier"/>
                </a:rPr>
                <a:t>instructionScreenTime</a:t>
              </a:r>
              <a:r>
                <a:rPr lang="en-US" sz="825" dirty="0">
                  <a:solidFill>
                    <a:srgbClr val="000000"/>
                  </a:solidFill>
                  <a:latin typeface="Courier"/>
                  <a:cs typeface="Courier"/>
                </a:rPr>
                <a:t> = </a:t>
              </a:r>
              <a:r>
                <a:rPr lang="en-US" sz="825" dirty="0" err="1">
                  <a:solidFill>
                    <a:srgbClr val="000000"/>
                  </a:solidFill>
                  <a:latin typeface="Courier"/>
                  <a:cs typeface="Courier"/>
                </a:rPr>
                <a:t>instructionScreenTime</a:t>
              </a:r>
              <a:r>
                <a:rPr lang="en-US" sz="825" dirty="0">
                  <a:solidFill>
                    <a:srgbClr val="000000"/>
                  </a:solidFill>
                  <a:latin typeface="Courier"/>
                  <a:cs typeface="Courier"/>
                </a:rPr>
                <a:t> + 2;	</a:t>
              </a:r>
              <a:endParaRPr lang="en-US" sz="825" dirty="0">
                <a:solidFill>
                  <a:schemeClr val="accent5"/>
                </a:solidFill>
                <a:latin typeface="Courier"/>
                <a:cs typeface="Courier"/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5102" b="82449" l="4294" r="48160">
                          <a14:backgroundMark x1="34969" y1="58367" x2="34969" y2="58367"/>
                          <a14:backgroundMark x1="34969" y1="58367" x2="34969" y2="58367"/>
                        </a14:backgroundRemoval>
                      </a14:imgEffect>
                    </a14:imgLayer>
                  </a14:imgProps>
                </a:ext>
              </a:extLst>
            </a:blip>
            <a:srcRect l="1482" t="13847" r="50000" b="9572"/>
            <a:stretch/>
          </p:blipFill>
          <p:spPr>
            <a:xfrm>
              <a:off x="7286822" y="3885449"/>
              <a:ext cx="1216155" cy="1442650"/>
            </a:xfrm>
            <a:prstGeom prst="rect">
              <a:avLst/>
            </a:prstGeom>
          </p:spPr>
        </p:pic>
      </p:grpSp>
      <p:sp>
        <p:nvSpPr>
          <p:cNvPr id="3" name="TextBox 2"/>
          <p:cNvSpPr txBox="1"/>
          <p:nvPr/>
        </p:nvSpPr>
        <p:spPr>
          <a:xfrm>
            <a:off x="1516158" y="2009694"/>
            <a:ext cx="318657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Make your comments </a:t>
            </a:r>
            <a:r>
              <a:rPr lang="en-US" sz="1350" i="1" dirty="0"/>
              <a:t>informative</a:t>
            </a:r>
          </a:p>
        </p:txBody>
      </p:sp>
    </p:spTree>
    <p:extLst>
      <p:ext uri="{BB962C8B-B14F-4D97-AF65-F5344CB8AC3E}">
        <p14:creationId xmlns:p14="http://schemas.microsoft.com/office/powerpoint/2010/main" val="1813033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Coding style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Matlab</a:t>
            </a:r>
            <a:r>
              <a:rPr lang="en-US" dirty="0" smtClean="0"/>
              <a:t> does not enforce spacing and indentation, but you should for code readability</a:t>
            </a:r>
          </a:p>
          <a:p>
            <a:r>
              <a:rPr lang="en-US" dirty="0" smtClean="0"/>
              <a:t>Keep blocks of code clearly demarcated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41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Coding style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5102" b="82449" l="4294" r="48160">
                        <a14:backgroundMark x1="34969" y1="58367" x2="34969" y2="58367"/>
                        <a14:backgroundMark x1="34969" y1="58367" x2="34969" y2="58367"/>
                      </a14:backgroundRemoval>
                    </a14:imgEffect>
                  </a14:imgLayer>
                </a14:imgProps>
              </a:ext>
            </a:extLst>
          </a:blip>
          <a:srcRect l="1482" t="13847" r="50000" b="9572"/>
          <a:stretch/>
        </p:blipFill>
        <p:spPr>
          <a:xfrm>
            <a:off x="5094956" y="2749401"/>
            <a:ext cx="912116" cy="1442651"/>
          </a:xfrm>
          <a:prstGeom prst="rect">
            <a:avLst/>
          </a:prstGeom>
        </p:spPr>
      </p:pic>
      <p:pic>
        <p:nvPicPr>
          <p:cNvPr id="5" name="Picture 4" descr="Screen Shot 2013-07-01 at 3.42.16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039" y="2510729"/>
            <a:ext cx="3124852" cy="1919995"/>
          </a:xfrm>
          <a:prstGeom prst="rect">
            <a:avLst/>
          </a:prstGeom>
        </p:spPr>
      </p:pic>
      <p:pic>
        <p:nvPicPr>
          <p:cNvPr id="6" name="Picture 5" descr="Screen Shot 2013-07-01 at 3.42.26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039" y="4576804"/>
            <a:ext cx="3124852" cy="1814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4082" b="92245" l="50613" r="94479">
                        <a14:backgroundMark x1="82822" y1="63673" x2="82822" y2="63673"/>
                        <a14:backgroundMark x1="82822" y1="63673" x2="82822" y2="63673"/>
                      </a14:backgroundRemoval>
                    </a14:imgEffect>
                  </a14:imgLayer>
                </a14:imgProps>
              </a:ext>
            </a:extLst>
          </a:blip>
          <a:srcRect l="51364" t="22261" b="6416"/>
          <a:stretch/>
        </p:blipFill>
        <p:spPr>
          <a:xfrm>
            <a:off x="5094957" y="4955657"/>
            <a:ext cx="865173" cy="1271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763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844" y="2549348"/>
            <a:ext cx="7313613" cy="868362"/>
          </a:xfrm>
        </p:spPr>
        <p:txBody>
          <a:bodyPr/>
          <a:lstStyle/>
          <a:p>
            <a:r>
              <a:rPr lang="en-US" dirty="0" smtClean="0"/>
              <a:t>Vector and Matrix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5715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95422"/>
            <a:ext cx="4038600" cy="3417888"/>
          </a:xfrm>
        </p:spPr>
        <p:txBody>
          <a:bodyPr/>
          <a:lstStyle/>
          <a:p>
            <a:r>
              <a:rPr lang="en-GB" sz="2000" b="1"/>
              <a:t>MATLAB indexes arrays:</a:t>
            </a:r>
          </a:p>
          <a:p>
            <a:pPr lvl="1"/>
            <a:r>
              <a:rPr lang="en-GB" sz="1800" b="1"/>
              <a:t>1 to N</a:t>
            </a:r>
          </a:p>
          <a:p>
            <a:pPr lvl="1"/>
            <a:r>
              <a:rPr lang="en-GB" sz="1800" b="1"/>
              <a:t>[row,column]</a:t>
            </a:r>
          </a:p>
          <a:p>
            <a:pPr lvl="1"/>
            <a:endParaRPr lang="en-GB" sz="1800" b="1"/>
          </a:p>
          <a:p>
            <a:pPr lvl="1">
              <a:buFontTx/>
              <a:buNone/>
            </a:pPr>
            <a:r>
              <a:rPr lang="en-GB" sz="1800" b="1">
                <a:latin typeface="Courier New" charset="0"/>
              </a:rPr>
              <a:t>[1,1   1,2   .   1,n</a:t>
            </a:r>
          </a:p>
          <a:p>
            <a:pPr lvl="1">
              <a:buFontTx/>
              <a:buNone/>
            </a:pPr>
            <a:r>
              <a:rPr lang="en-GB" sz="1800" b="1">
                <a:latin typeface="Courier New" charset="0"/>
              </a:rPr>
              <a:t> 2,1   2,2   .   2,n</a:t>
            </a:r>
          </a:p>
          <a:p>
            <a:pPr lvl="1">
              <a:buFontTx/>
              <a:buNone/>
            </a:pPr>
            <a:r>
              <a:rPr lang="en-GB" sz="1800" b="1">
                <a:latin typeface="Courier New" charset="0"/>
              </a:rPr>
              <a:t> 3,1   3,2   .   3,n</a:t>
            </a:r>
          </a:p>
          <a:p>
            <a:pPr lvl="1">
              <a:buFontTx/>
              <a:buNone/>
            </a:pPr>
            <a:r>
              <a:rPr lang="en-GB" sz="1800" b="1">
                <a:latin typeface="Courier New" charset="0"/>
              </a:rPr>
              <a:t>  .     .    .</a:t>
            </a:r>
          </a:p>
          <a:p>
            <a:pPr lvl="1">
              <a:buFontTx/>
              <a:buNone/>
            </a:pPr>
            <a:r>
              <a:rPr lang="en-GB" sz="1800" b="1">
                <a:latin typeface="Courier New" charset="0"/>
              </a:rPr>
              <a:t> m,1   m,2   .   m,n]</a:t>
            </a:r>
            <a:endParaRPr lang="en-US" sz="1800" b="1">
              <a:latin typeface="Courier New" charset="0"/>
            </a:endParaRPr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6524001" y="3163832"/>
            <a:ext cx="1079500" cy="936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6935164" y="2654245"/>
            <a:ext cx="311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/>
              <a:t>n</a:t>
            </a:r>
            <a:endParaRPr lang="en-US"/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6004889" y="3400370"/>
            <a:ext cx="374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/>
              <a:t>m</a:t>
            </a:r>
            <a:endParaRPr lang="en-US"/>
          </a:p>
        </p:txBody>
      </p:sp>
      <p:sp>
        <p:nvSpPr>
          <p:cNvPr id="10249" name="Line 9"/>
          <p:cNvSpPr>
            <a:spLocks noChangeShapeType="1"/>
          </p:cNvSpPr>
          <p:nvPr/>
        </p:nvSpPr>
        <p:spPr bwMode="auto">
          <a:xfrm>
            <a:off x="6379539" y="3165420"/>
            <a:ext cx="0" cy="9350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0" name="Line 10"/>
          <p:cNvSpPr>
            <a:spLocks noChangeShapeType="1"/>
          </p:cNvSpPr>
          <p:nvPr/>
        </p:nvSpPr>
        <p:spPr bwMode="auto">
          <a:xfrm>
            <a:off x="6524001" y="3020957"/>
            <a:ext cx="10795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7965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7764055" y="3075837"/>
            <a:ext cx="1079500" cy="936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7244943" y="3312375"/>
            <a:ext cx="374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dirty="0"/>
              <a:t>m</a:t>
            </a:r>
            <a:endParaRPr lang="en-US" dirty="0"/>
          </a:p>
        </p:txBody>
      </p:sp>
      <p:sp>
        <p:nvSpPr>
          <p:cNvPr id="6" name="Line 9"/>
          <p:cNvSpPr>
            <a:spLocks noChangeShapeType="1"/>
          </p:cNvSpPr>
          <p:nvPr/>
        </p:nvSpPr>
        <p:spPr bwMode="auto">
          <a:xfrm>
            <a:off x="7619593" y="3077425"/>
            <a:ext cx="0" cy="9350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Line 10"/>
          <p:cNvSpPr>
            <a:spLocks noChangeShapeType="1"/>
          </p:cNvSpPr>
          <p:nvPr/>
        </p:nvSpPr>
        <p:spPr bwMode="auto">
          <a:xfrm>
            <a:off x="7764055" y="2932962"/>
            <a:ext cx="10795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14400" y="1618279"/>
            <a:ext cx="70769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aseline="30000" dirty="0"/>
              <a:t>Vectors and matrices are used to store sets of values, all of which are the same type. A vector can be either a row vector or a column vector. A matrix can be </a:t>
            </a:r>
            <a:r>
              <a:rPr lang="en-US" sz="3200" baseline="30000" dirty="0" smtClean="0"/>
              <a:t>visualized </a:t>
            </a:r>
            <a:r>
              <a:rPr lang="en-US" sz="3200" baseline="30000" dirty="0"/>
              <a:t>as a table of </a:t>
            </a:r>
            <a:r>
              <a:rPr lang="en-US" sz="3200" baseline="30000" dirty="0" smtClean="0"/>
              <a:t>value.</a:t>
            </a:r>
            <a:endParaRPr lang="en-US" sz="3200" dirty="0"/>
          </a:p>
        </p:txBody>
      </p:sp>
      <p:pic>
        <p:nvPicPr>
          <p:cNvPr id="9" name="Picture 8" descr="Attaway_-_2009_-_MATLAB_a_practical_introduction_to_programming_an_pdf__page_41_of_473_.bm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688" y="4481910"/>
            <a:ext cx="7785100" cy="9525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67419" y="4012462"/>
            <a:ext cx="688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scalar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175373" y="4012462"/>
            <a:ext cx="1485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column vector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039978" y="4012462"/>
            <a:ext cx="1124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row vector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593677" y="4039482"/>
            <a:ext cx="774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matrix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162001" y="5849818"/>
            <a:ext cx="516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1x1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405071" y="5849818"/>
            <a:ext cx="516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  <a:r>
              <a:rPr lang="en-US" dirty="0" smtClean="0"/>
              <a:t>x1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039978" y="5849818"/>
            <a:ext cx="516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1x4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728794" y="5849818"/>
            <a:ext cx="516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3x3</a:t>
            </a:r>
            <a:endParaRPr lang="en-US" dirty="0"/>
          </a:p>
        </p:txBody>
      </p:sp>
      <p:sp>
        <p:nvSpPr>
          <p:cNvPr id="18" name="Text Box 8"/>
          <p:cNvSpPr txBox="1">
            <a:spLocks noChangeArrowheads="1"/>
          </p:cNvSpPr>
          <p:nvPr/>
        </p:nvSpPr>
        <p:spPr bwMode="auto">
          <a:xfrm>
            <a:off x="8040688" y="2566250"/>
            <a:ext cx="31169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dirty="0"/>
              <a:t>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77271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684213" y="620713"/>
            <a:ext cx="3908425" cy="5545137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b="1">
                <a:latin typeface="Courier New" charset="0"/>
              </a:rPr>
              <a:t>&gt;&gt; x=[1 2 3]</a:t>
            </a:r>
          </a:p>
          <a:p>
            <a:r>
              <a:rPr lang="en-GB" b="1">
                <a:latin typeface="Courier New" charset="0"/>
              </a:rPr>
              <a:t>x =</a:t>
            </a:r>
          </a:p>
          <a:p>
            <a:r>
              <a:rPr lang="en-GB" b="1">
                <a:latin typeface="Courier New" charset="0"/>
              </a:rPr>
              <a:t>     1     2     3</a:t>
            </a:r>
          </a:p>
          <a:p>
            <a:endParaRPr lang="en-GB" b="1">
              <a:latin typeface="Courier New" charset="0"/>
            </a:endParaRPr>
          </a:p>
          <a:p>
            <a:endParaRPr lang="en-GB" b="1">
              <a:latin typeface="Courier New" charset="0"/>
            </a:endParaRPr>
          </a:p>
          <a:p>
            <a:r>
              <a:rPr lang="en-GB" b="1">
                <a:latin typeface="Courier New" charset="0"/>
              </a:rPr>
              <a:t>&gt;&gt; x=[1,2,3]</a:t>
            </a:r>
          </a:p>
          <a:p>
            <a:r>
              <a:rPr lang="en-GB" b="1">
                <a:latin typeface="Courier New" charset="0"/>
              </a:rPr>
              <a:t>x =</a:t>
            </a:r>
          </a:p>
          <a:p>
            <a:r>
              <a:rPr lang="en-GB" b="1">
                <a:latin typeface="Courier New" charset="0"/>
              </a:rPr>
              <a:t>     1     2     3</a:t>
            </a:r>
          </a:p>
          <a:p>
            <a:endParaRPr lang="en-GB" b="1">
              <a:latin typeface="Courier New" charset="0"/>
            </a:endParaRPr>
          </a:p>
          <a:p>
            <a:r>
              <a:rPr lang="en-GB" b="1">
                <a:latin typeface="Courier New" charset="0"/>
              </a:rPr>
              <a:t>&gt;&gt; x=[1 </a:t>
            </a:r>
          </a:p>
          <a:p>
            <a:r>
              <a:rPr lang="en-GB" b="1">
                <a:latin typeface="Courier New" charset="0"/>
              </a:rPr>
              <a:t>      2</a:t>
            </a:r>
          </a:p>
          <a:p>
            <a:r>
              <a:rPr lang="en-GB" b="1">
                <a:latin typeface="Courier New" charset="0"/>
              </a:rPr>
              <a:t>      3</a:t>
            </a:r>
          </a:p>
          <a:p>
            <a:r>
              <a:rPr lang="en-GB" b="1">
                <a:latin typeface="Courier New" charset="0"/>
              </a:rPr>
              <a:t>      4];</a:t>
            </a:r>
          </a:p>
          <a:p>
            <a:r>
              <a:rPr lang="en-GB" b="1">
                <a:latin typeface="Courier New" charset="0"/>
              </a:rPr>
              <a:t>&gt;&gt; x=[1;2;3;4]</a:t>
            </a:r>
          </a:p>
          <a:p>
            <a:endParaRPr lang="en-GB" b="1">
              <a:latin typeface="Courier New" charset="0"/>
            </a:endParaRPr>
          </a:p>
          <a:p>
            <a:r>
              <a:rPr lang="en-GB" b="1">
                <a:latin typeface="Courier New" charset="0"/>
              </a:rPr>
              <a:t>x =</a:t>
            </a:r>
          </a:p>
          <a:p>
            <a:r>
              <a:rPr lang="en-GB" b="1">
                <a:latin typeface="Courier New" charset="0"/>
              </a:rPr>
              <a:t>     1</a:t>
            </a:r>
          </a:p>
          <a:p>
            <a:r>
              <a:rPr lang="en-GB" b="1">
                <a:latin typeface="Courier New" charset="0"/>
              </a:rPr>
              <a:t>     2</a:t>
            </a:r>
          </a:p>
          <a:p>
            <a:r>
              <a:rPr lang="en-GB" b="1">
                <a:latin typeface="Courier New" charset="0"/>
              </a:rPr>
              <a:t>     3</a:t>
            </a:r>
          </a:p>
          <a:p>
            <a:r>
              <a:rPr lang="en-GB" b="1">
                <a:latin typeface="Courier New" charset="0"/>
              </a:rPr>
              <a:t>     4</a:t>
            </a:r>
            <a:endParaRPr lang="en-US" b="1">
              <a:latin typeface="Courier New" charset="0"/>
            </a:endParaRP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4767263" y="692150"/>
            <a:ext cx="398145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dirty="0"/>
              <a:t>When defining variables, a </a:t>
            </a:r>
            <a:r>
              <a:rPr lang="en-GB" b="1" dirty="0"/>
              <a:t>space</a:t>
            </a:r>
            <a:r>
              <a:rPr lang="en-GB" dirty="0"/>
              <a:t> or </a:t>
            </a:r>
            <a:r>
              <a:rPr lang="en-GB" b="1" dirty="0"/>
              <a:t>comma</a:t>
            </a:r>
            <a:r>
              <a:rPr lang="en-GB" dirty="0"/>
              <a:t> separates elements on a row.</a:t>
            </a:r>
            <a:endParaRPr lang="en-US" dirty="0"/>
          </a:p>
        </p:txBody>
      </p:sp>
      <p:sp>
        <p:nvSpPr>
          <p:cNvPr id="32776" name="Text Box 8"/>
          <p:cNvSpPr txBox="1">
            <a:spLocks noChangeArrowheads="1"/>
          </p:cNvSpPr>
          <p:nvPr/>
        </p:nvSpPr>
        <p:spPr bwMode="auto">
          <a:xfrm>
            <a:off x="4767263" y="3141663"/>
            <a:ext cx="3981450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/>
              <a:t>A </a:t>
            </a:r>
            <a:r>
              <a:rPr lang="en-GB" b="1"/>
              <a:t>newline</a:t>
            </a:r>
            <a:r>
              <a:rPr lang="en-GB"/>
              <a:t> or </a:t>
            </a:r>
            <a:r>
              <a:rPr lang="en-GB" b="1"/>
              <a:t>semicolon</a:t>
            </a:r>
            <a:r>
              <a:rPr lang="en-GB"/>
              <a:t> forces a new row; these 2 statements are equivalent. </a:t>
            </a:r>
          </a:p>
          <a:p>
            <a:r>
              <a:rPr lang="en-GB"/>
              <a:t>NB. you can break definitions across multiple lines.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4967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914400" y="2091671"/>
            <a:ext cx="2828925" cy="339725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t-BR" b="1">
                <a:latin typeface="Courier New" charset="0"/>
              </a:rPr>
              <a:t>&gt;&gt; a=[1 2];</a:t>
            </a:r>
          </a:p>
          <a:p>
            <a:r>
              <a:rPr lang="pt-BR" b="1">
                <a:latin typeface="Courier New" charset="0"/>
              </a:rPr>
              <a:t>&gt;&gt; b=[3</a:t>
            </a:r>
          </a:p>
          <a:p>
            <a:r>
              <a:rPr lang="pt-BR" b="1">
                <a:latin typeface="Courier New" charset="0"/>
              </a:rPr>
              <a:t>      4];</a:t>
            </a:r>
          </a:p>
          <a:p>
            <a:endParaRPr lang="pt-BR" b="1">
              <a:latin typeface="Courier New" charset="0"/>
            </a:endParaRPr>
          </a:p>
          <a:p>
            <a:r>
              <a:rPr lang="pt-BR" b="1">
                <a:latin typeface="Courier New" charset="0"/>
              </a:rPr>
              <a:t>&gt;&gt; a*b</a:t>
            </a:r>
          </a:p>
          <a:p>
            <a:r>
              <a:rPr lang="pt-BR" b="1">
                <a:latin typeface="Courier New" charset="0"/>
              </a:rPr>
              <a:t>ans = </a:t>
            </a:r>
          </a:p>
          <a:p>
            <a:r>
              <a:rPr lang="pt-BR" b="1">
                <a:latin typeface="Courier New" charset="0"/>
              </a:rPr>
              <a:t>	11</a:t>
            </a:r>
          </a:p>
          <a:p>
            <a:endParaRPr lang="pt-BR" b="1">
              <a:latin typeface="Courier New" charset="0"/>
            </a:endParaRPr>
          </a:p>
          <a:p>
            <a:r>
              <a:rPr lang="pt-BR" b="1">
                <a:latin typeface="Courier New" charset="0"/>
              </a:rPr>
              <a:t>&gt;&gt; b*a</a:t>
            </a:r>
          </a:p>
          <a:p>
            <a:r>
              <a:rPr lang="pt-BR" b="1">
                <a:latin typeface="Courier New" charset="0"/>
              </a:rPr>
              <a:t>ans = </a:t>
            </a:r>
          </a:p>
          <a:p>
            <a:r>
              <a:rPr lang="en-US" b="1">
                <a:latin typeface="Courier New" charset="0"/>
              </a:rPr>
              <a:t>	3     6</a:t>
            </a:r>
          </a:p>
          <a:p>
            <a:r>
              <a:rPr lang="en-US" b="1">
                <a:latin typeface="Courier New" charset="0"/>
              </a:rPr>
              <a:t>    	4     8</a:t>
            </a: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3938588" y="2050396"/>
            <a:ext cx="195633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2400" dirty="0"/>
              <a:t>1x2 row </a:t>
            </a:r>
            <a:r>
              <a:rPr lang="en-GB" sz="2400" dirty="0" smtClean="0"/>
              <a:t>vector</a:t>
            </a:r>
            <a:endParaRPr lang="en-US" sz="2400" dirty="0"/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3959225" y="2890183"/>
            <a:ext cx="24379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2400" dirty="0"/>
              <a:t>2x1 column </a:t>
            </a:r>
            <a:r>
              <a:rPr lang="en-GB" sz="2400" dirty="0" smtClean="0"/>
              <a:t>vector</a:t>
            </a:r>
            <a:endParaRPr lang="en-US" sz="2400" dirty="0"/>
          </a:p>
        </p:txBody>
      </p:sp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3938588" y="4060171"/>
            <a:ext cx="4845050" cy="1200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2400" dirty="0"/>
              <a:t>Result of matrix multiplication depends on order of terms (non-</a:t>
            </a:r>
            <a:r>
              <a:rPr lang="en-GB" sz="2400" dirty="0" err="1"/>
              <a:t>cummutative</a:t>
            </a:r>
            <a:r>
              <a:rPr lang="en-GB" sz="2400" dirty="0"/>
              <a:t>)</a:t>
            </a:r>
            <a:endParaRPr lang="en-US" sz="2400" dirty="0"/>
          </a:p>
        </p:txBody>
      </p:sp>
      <p:sp>
        <p:nvSpPr>
          <p:cNvPr id="28680" name="Line 8"/>
          <p:cNvSpPr>
            <a:spLocks noChangeShapeType="1"/>
          </p:cNvSpPr>
          <p:nvPr/>
        </p:nvSpPr>
        <p:spPr bwMode="auto">
          <a:xfrm flipH="1">
            <a:off x="2735263" y="2266296"/>
            <a:ext cx="115093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1" name="Line 9"/>
          <p:cNvSpPr>
            <a:spLocks noChangeShapeType="1"/>
          </p:cNvSpPr>
          <p:nvPr/>
        </p:nvSpPr>
        <p:spPr bwMode="auto">
          <a:xfrm flipH="1" flipV="1">
            <a:off x="2374900" y="2626658"/>
            <a:ext cx="1584325" cy="4143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2" name="Line 10"/>
          <p:cNvSpPr>
            <a:spLocks noChangeShapeType="1"/>
          </p:cNvSpPr>
          <p:nvPr/>
        </p:nvSpPr>
        <p:spPr bwMode="auto">
          <a:xfrm flipH="1" flipV="1">
            <a:off x="2374900" y="3995083"/>
            <a:ext cx="1582738" cy="3603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 flipH="1">
            <a:off x="3094038" y="4355446"/>
            <a:ext cx="863600" cy="6477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6183455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Element-by-element operation is forced by preceding operator with ‘</a:t>
            </a:r>
            <a:r>
              <a:rPr lang="en-GB" b="1"/>
              <a:t>.</a:t>
            </a:r>
            <a:r>
              <a:rPr lang="en-GB"/>
              <a:t>’</a:t>
            </a:r>
            <a:endParaRPr lang="en-US"/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879475" y="3353936"/>
            <a:ext cx="4152900" cy="22987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b="1">
                <a:latin typeface="Courier New" charset="0"/>
              </a:rPr>
              <a:t>&gt;&gt; a=[1 2];</a:t>
            </a:r>
          </a:p>
          <a:p>
            <a:r>
              <a:rPr lang="pt-BR" b="1">
                <a:latin typeface="Courier New" charset="0"/>
              </a:rPr>
              <a:t>&gt;&gt; b=[3</a:t>
            </a:r>
          </a:p>
          <a:p>
            <a:r>
              <a:rPr lang="pt-BR" b="1">
                <a:latin typeface="Courier New" charset="0"/>
              </a:rPr>
              <a:t>      4];</a:t>
            </a:r>
          </a:p>
          <a:p>
            <a:endParaRPr lang="pt-BR" b="1">
              <a:latin typeface="Courier New" charset="0"/>
            </a:endParaRPr>
          </a:p>
          <a:p>
            <a:r>
              <a:rPr lang="pt-BR" b="1">
                <a:latin typeface="Courier New" charset="0"/>
              </a:rPr>
              <a:t>&gt;&gt; a.*b</a:t>
            </a:r>
          </a:p>
          <a:p>
            <a:r>
              <a:rPr lang="en-US" b="1">
                <a:solidFill>
                  <a:srgbClr val="CC0000"/>
                </a:solidFill>
                <a:latin typeface="Courier New" charset="0"/>
              </a:rPr>
              <a:t>??? Error using ==&gt; times</a:t>
            </a:r>
          </a:p>
          <a:p>
            <a:r>
              <a:rPr lang="en-US" b="1">
                <a:solidFill>
                  <a:srgbClr val="CC0000"/>
                </a:solidFill>
                <a:latin typeface="Courier New" charset="0"/>
              </a:rPr>
              <a:t>Matrix dimensions must agree.</a:t>
            </a:r>
          </a:p>
          <a:p>
            <a:endParaRPr lang="en-US" b="1">
              <a:solidFill>
                <a:srgbClr val="CC0000"/>
              </a:solidFill>
              <a:latin typeface="Courier New" charset="0"/>
            </a:endParaRPr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5529263" y="4871586"/>
            <a:ext cx="3003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/>
              <a:t>Size and shape must match</a:t>
            </a:r>
            <a:endParaRPr lang="en-US"/>
          </a:p>
        </p:txBody>
      </p:sp>
      <p:sp>
        <p:nvSpPr>
          <p:cNvPr id="29702" name="Line 6"/>
          <p:cNvSpPr>
            <a:spLocks noChangeShapeType="1"/>
          </p:cNvSpPr>
          <p:nvPr/>
        </p:nvSpPr>
        <p:spPr bwMode="auto">
          <a:xfrm flipH="1">
            <a:off x="4859338" y="5022398"/>
            <a:ext cx="6492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0519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879475" y="1700213"/>
            <a:ext cx="4124325" cy="4221162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t-BR" b="1">
                <a:latin typeface="Courier New" charset="0"/>
              </a:rPr>
              <a:t>&gt;&gt; a=[1 2]</a:t>
            </a:r>
          </a:p>
          <a:p>
            <a:r>
              <a:rPr lang="pt-BR" b="1">
                <a:latin typeface="Courier New" charset="0"/>
              </a:rPr>
              <a:t>A  =</a:t>
            </a:r>
          </a:p>
          <a:p>
            <a:r>
              <a:rPr lang="pt-BR" b="1">
                <a:latin typeface="Courier New" charset="0"/>
              </a:rPr>
              <a:t>	1    2</a:t>
            </a:r>
          </a:p>
          <a:p>
            <a:endParaRPr lang="pt-BR" b="1">
              <a:latin typeface="Courier New" charset="0"/>
            </a:endParaRPr>
          </a:p>
          <a:p>
            <a:r>
              <a:rPr lang="pt-BR" b="1">
                <a:latin typeface="Courier New" charset="0"/>
              </a:rPr>
              <a:t>&gt;&gt; b=[3 4];</a:t>
            </a:r>
          </a:p>
          <a:p>
            <a:endParaRPr lang="pt-BR" b="1">
              <a:latin typeface="Courier New" charset="0"/>
            </a:endParaRPr>
          </a:p>
          <a:p>
            <a:r>
              <a:rPr lang="pt-BR" b="1">
                <a:latin typeface="Courier New" charset="0"/>
              </a:rPr>
              <a:t>&gt;&gt; a.*b</a:t>
            </a:r>
          </a:p>
          <a:p>
            <a:r>
              <a:rPr lang="pt-BR" b="1">
                <a:latin typeface="Courier New" charset="0"/>
              </a:rPr>
              <a:t>ans = </a:t>
            </a:r>
          </a:p>
          <a:p>
            <a:r>
              <a:rPr lang="pt-BR" b="1">
                <a:latin typeface="Courier New" charset="0"/>
              </a:rPr>
              <a:t>	3    8</a:t>
            </a:r>
          </a:p>
          <a:p>
            <a:endParaRPr lang="pt-BR" b="1">
              <a:latin typeface="Courier New" charset="0"/>
            </a:endParaRPr>
          </a:p>
          <a:p>
            <a:r>
              <a:rPr lang="pt-BR" b="1">
                <a:latin typeface="Courier New" charset="0"/>
              </a:rPr>
              <a:t>&gt;&gt; c=a+b</a:t>
            </a:r>
          </a:p>
          <a:p>
            <a:r>
              <a:rPr lang="pt-BR" b="1">
                <a:latin typeface="Courier New" charset="0"/>
              </a:rPr>
              <a:t>c =</a:t>
            </a:r>
          </a:p>
          <a:p>
            <a:r>
              <a:rPr lang="pt-BR" b="1">
                <a:latin typeface="Courier New" charset="0"/>
              </a:rPr>
              <a:t>	4    6</a:t>
            </a:r>
          </a:p>
          <a:p>
            <a:endParaRPr lang="en-US" b="1">
              <a:solidFill>
                <a:srgbClr val="CC0000"/>
              </a:solidFill>
              <a:latin typeface="Courier New" charset="0"/>
            </a:endParaRPr>
          </a:p>
          <a:p>
            <a:endParaRPr lang="en-US" b="1">
              <a:solidFill>
                <a:srgbClr val="CC0000"/>
              </a:solidFill>
              <a:latin typeface="Courier New" charset="0"/>
            </a:endParaRPr>
          </a:p>
        </p:txBody>
      </p:sp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5529263" y="4365625"/>
            <a:ext cx="314642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/>
              <a:t>Matrix addition &amp; subtraction operate element-by-element anyway. Dimensions of matrix must still match!</a:t>
            </a:r>
            <a:endParaRPr lang="en-US"/>
          </a:p>
        </p:txBody>
      </p:sp>
      <p:sp>
        <p:nvSpPr>
          <p:cNvPr id="30727" name="Line 7"/>
          <p:cNvSpPr>
            <a:spLocks noChangeShapeType="1"/>
          </p:cNvSpPr>
          <p:nvPr/>
        </p:nvSpPr>
        <p:spPr bwMode="auto">
          <a:xfrm flipH="1">
            <a:off x="2916238" y="4797425"/>
            <a:ext cx="25923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28" name="Text Box 8"/>
          <p:cNvSpPr txBox="1">
            <a:spLocks noChangeArrowheads="1"/>
          </p:cNvSpPr>
          <p:nvPr/>
        </p:nvSpPr>
        <p:spPr bwMode="auto">
          <a:xfrm>
            <a:off x="5435600" y="1700213"/>
            <a:ext cx="34591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dirty="0"/>
              <a:t>No trailing semicolon, immediate display of result</a:t>
            </a:r>
            <a:endParaRPr lang="en-US" dirty="0"/>
          </a:p>
        </p:txBody>
      </p:sp>
      <p:sp>
        <p:nvSpPr>
          <p:cNvPr id="30729" name="Line 9"/>
          <p:cNvSpPr>
            <a:spLocks noChangeShapeType="1"/>
          </p:cNvSpPr>
          <p:nvPr/>
        </p:nvSpPr>
        <p:spPr bwMode="auto">
          <a:xfrm flipH="1" flipV="1">
            <a:off x="2700338" y="1989138"/>
            <a:ext cx="273526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30" name="Text Box 10"/>
          <p:cNvSpPr txBox="1">
            <a:spLocks noChangeArrowheads="1"/>
          </p:cNvSpPr>
          <p:nvPr/>
        </p:nvSpPr>
        <p:spPr bwMode="auto">
          <a:xfrm>
            <a:off x="5313363" y="3292475"/>
            <a:ext cx="31464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/>
              <a:t>Element-by-element multiplication</a:t>
            </a:r>
            <a:endParaRPr lang="en-US"/>
          </a:p>
        </p:txBody>
      </p:sp>
      <p:sp>
        <p:nvSpPr>
          <p:cNvPr id="30731" name="Line 11"/>
          <p:cNvSpPr>
            <a:spLocks noChangeShapeType="1"/>
          </p:cNvSpPr>
          <p:nvPr/>
        </p:nvSpPr>
        <p:spPr bwMode="auto">
          <a:xfrm flipH="1">
            <a:off x="2700338" y="3644900"/>
            <a:ext cx="25923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6556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how to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 how to learn</a:t>
            </a:r>
          </a:p>
          <a:p>
            <a:r>
              <a:rPr lang="en-US" dirty="0" smtClean="0"/>
              <a:t>Practice</a:t>
            </a:r>
          </a:p>
          <a:p>
            <a:r>
              <a:rPr lang="en-US" dirty="0" smtClean="0"/>
              <a:t>Proficiency is not in being able to do everything you need to do, but knowing how to figure out what you need to do when you don’t know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4714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99793" y="1432058"/>
            <a:ext cx="595863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dirty="0">
                <a:latin typeface="Courier"/>
                <a:cs typeface="Courier"/>
              </a:rPr>
              <a:t>&gt;&gt; </a:t>
            </a:r>
            <a:r>
              <a:rPr lang="da-DK" sz="1600" dirty="0">
                <a:solidFill>
                  <a:srgbClr val="528A02"/>
                </a:solidFill>
                <a:latin typeface="Courier"/>
                <a:cs typeface="Courier"/>
              </a:rPr>
              <a:t>a = [1 2 3]</a:t>
            </a:r>
          </a:p>
          <a:p>
            <a:r>
              <a:rPr lang="da-DK" sz="1600" dirty="0">
                <a:latin typeface="Courier"/>
                <a:cs typeface="Courier"/>
              </a:rPr>
              <a:t>a =</a:t>
            </a:r>
          </a:p>
          <a:p>
            <a:r>
              <a:rPr lang="da-DK" sz="1600" dirty="0">
                <a:latin typeface="Courier"/>
                <a:cs typeface="Courier"/>
              </a:rPr>
              <a:t>     1     2     3</a:t>
            </a:r>
          </a:p>
          <a:p>
            <a:r>
              <a:rPr lang="da-DK" sz="1600" dirty="0">
                <a:latin typeface="Courier"/>
                <a:cs typeface="Courier"/>
              </a:rPr>
              <a:t>&gt;&gt; </a:t>
            </a:r>
            <a:r>
              <a:rPr lang="da-DK" sz="1600" dirty="0">
                <a:solidFill>
                  <a:srgbClr val="528A02"/>
                </a:solidFill>
                <a:latin typeface="Courier"/>
                <a:cs typeface="Courier"/>
              </a:rPr>
              <a:t>b = [2 2 4]</a:t>
            </a:r>
          </a:p>
          <a:p>
            <a:r>
              <a:rPr lang="da-DK" sz="1600" dirty="0">
                <a:latin typeface="Courier"/>
                <a:cs typeface="Courier"/>
              </a:rPr>
              <a:t>b =</a:t>
            </a:r>
          </a:p>
          <a:p>
            <a:r>
              <a:rPr lang="da-DK" sz="1600" dirty="0">
                <a:latin typeface="Courier"/>
                <a:cs typeface="Courier"/>
              </a:rPr>
              <a:t>     2     2     4</a:t>
            </a:r>
          </a:p>
          <a:p>
            <a:r>
              <a:rPr lang="da-DK" sz="1600" dirty="0">
                <a:latin typeface="Courier"/>
                <a:cs typeface="Courier"/>
              </a:rPr>
              <a:t>&gt;&gt; </a:t>
            </a:r>
            <a:r>
              <a:rPr lang="da-DK" sz="1600" dirty="0">
                <a:solidFill>
                  <a:srgbClr val="528A02"/>
                </a:solidFill>
                <a:latin typeface="Courier"/>
                <a:cs typeface="Courier"/>
              </a:rPr>
              <a:t>a .* b</a:t>
            </a:r>
          </a:p>
          <a:p>
            <a:r>
              <a:rPr lang="da-DK" sz="1600" dirty="0" err="1">
                <a:latin typeface="Courier"/>
                <a:cs typeface="Courier"/>
              </a:rPr>
              <a:t>ans</a:t>
            </a:r>
            <a:r>
              <a:rPr lang="da-DK" sz="1600" dirty="0">
                <a:latin typeface="Courier"/>
                <a:cs typeface="Courier"/>
              </a:rPr>
              <a:t> =</a:t>
            </a:r>
          </a:p>
          <a:p>
            <a:r>
              <a:rPr lang="da-DK" sz="1600" dirty="0">
                <a:latin typeface="Courier"/>
                <a:cs typeface="Courier"/>
              </a:rPr>
              <a:t>     2     4    12</a:t>
            </a:r>
          </a:p>
          <a:p>
            <a:endParaRPr lang="da-DK" sz="1600" dirty="0">
              <a:latin typeface="Courier"/>
              <a:cs typeface="Courier"/>
            </a:endParaRPr>
          </a:p>
          <a:p>
            <a:r>
              <a:rPr lang="da-DK" sz="1600" dirty="0">
                <a:latin typeface="Courier"/>
                <a:cs typeface="Courier"/>
              </a:rPr>
              <a:t>&gt;&gt; </a:t>
            </a:r>
            <a:r>
              <a:rPr lang="da-DK" sz="1600" dirty="0">
                <a:solidFill>
                  <a:srgbClr val="528A02"/>
                </a:solidFill>
                <a:latin typeface="Courier"/>
                <a:cs typeface="Courier"/>
              </a:rPr>
              <a:t>a * 4</a:t>
            </a:r>
          </a:p>
          <a:p>
            <a:r>
              <a:rPr lang="da-DK" sz="1600" dirty="0" err="1">
                <a:latin typeface="Courier"/>
                <a:cs typeface="Courier"/>
              </a:rPr>
              <a:t>ans</a:t>
            </a:r>
            <a:r>
              <a:rPr lang="da-DK" sz="1600" dirty="0">
                <a:latin typeface="Courier"/>
                <a:cs typeface="Courier"/>
              </a:rPr>
              <a:t> =</a:t>
            </a:r>
          </a:p>
          <a:p>
            <a:r>
              <a:rPr lang="da-DK" sz="1600" dirty="0">
                <a:latin typeface="Courier"/>
                <a:cs typeface="Courier"/>
              </a:rPr>
              <a:t>     4     8    12</a:t>
            </a:r>
          </a:p>
          <a:p>
            <a:r>
              <a:rPr lang="da-DK" sz="1600" dirty="0">
                <a:latin typeface="Courier"/>
                <a:cs typeface="Courier"/>
              </a:rPr>
              <a:t>&gt;&gt; </a:t>
            </a:r>
            <a:r>
              <a:rPr lang="da-DK" sz="1600" dirty="0">
                <a:solidFill>
                  <a:srgbClr val="528A02"/>
                </a:solidFill>
                <a:latin typeface="Courier"/>
                <a:cs typeface="Courier"/>
              </a:rPr>
              <a:t>a .* 4</a:t>
            </a:r>
          </a:p>
          <a:p>
            <a:r>
              <a:rPr lang="da-DK" sz="1600" dirty="0" err="1">
                <a:latin typeface="Courier"/>
                <a:cs typeface="Courier"/>
              </a:rPr>
              <a:t>ans</a:t>
            </a:r>
            <a:r>
              <a:rPr lang="da-DK" sz="1600" dirty="0">
                <a:latin typeface="Courier"/>
                <a:cs typeface="Courier"/>
              </a:rPr>
              <a:t> =</a:t>
            </a:r>
          </a:p>
          <a:p>
            <a:r>
              <a:rPr lang="da-DK" sz="1600" dirty="0">
                <a:latin typeface="Courier"/>
                <a:cs typeface="Courier"/>
              </a:rPr>
              <a:t>     4     8    12</a:t>
            </a:r>
            <a:endParaRPr lang="en-US" sz="1600" dirty="0"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3622732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684213" y="620713"/>
            <a:ext cx="3908425" cy="5545137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pt-BR" b="1">
                <a:latin typeface="Courier New" charset="0"/>
              </a:rPr>
              <a:t>&gt;&gt; A = [1:3;4:6;7:9]</a:t>
            </a:r>
          </a:p>
          <a:p>
            <a:r>
              <a:rPr lang="pt-BR" b="1">
                <a:latin typeface="Courier New" charset="0"/>
              </a:rPr>
              <a:t>A =</a:t>
            </a:r>
          </a:p>
          <a:p>
            <a:r>
              <a:rPr lang="pt-BR" b="1">
                <a:latin typeface="Courier New" charset="0"/>
              </a:rPr>
              <a:t>     1     2     3</a:t>
            </a:r>
          </a:p>
          <a:p>
            <a:r>
              <a:rPr lang="pt-BR" b="1">
                <a:latin typeface="Courier New" charset="0"/>
              </a:rPr>
              <a:t>     4     5     6</a:t>
            </a:r>
          </a:p>
          <a:p>
            <a:r>
              <a:rPr lang="pt-BR" b="1">
                <a:latin typeface="Courier New" charset="0"/>
              </a:rPr>
              <a:t>     7     8     9</a:t>
            </a:r>
          </a:p>
          <a:p>
            <a:endParaRPr lang="pt-BR" b="1">
              <a:latin typeface="Courier New" charset="0"/>
            </a:endParaRPr>
          </a:p>
          <a:p>
            <a:r>
              <a:rPr lang="pt-BR" b="1">
                <a:latin typeface="Courier New" charset="0"/>
              </a:rPr>
              <a:t>&gt;&gt; mean(A)</a:t>
            </a:r>
          </a:p>
          <a:p>
            <a:r>
              <a:rPr lang="pt-BR" b="1">
                <a:latin typeface="Courier New" charset="0"/>
              </a:rPr>
              <a:t>ans = </a:t>
            </a:r>
          </a:p>
          <a:p>
            <a:r>
              <a:rPr lang="pt-BR" b="1">
                <a:latin typeface="Courier New" charset="0"/>
              </a:rPr>
              <a:t>     4     5     6</a:t>
            </a:r>
          </a:p>
          <a:p>
            <a:endParaRPr lang="pt-BR" b="1">
              <a:latin typeface="Courier New" charset="0"/>
            </a:endParaRPr>
          </a:p>
          <a:p>
            <a:r>
              <a:rPr lang="pt-BR" b="1">
                <a:latin typeface="Courier New" charset="0"/>
              </a:rPr>
              <a:t>&gt;&gt; sum(A)</a:t>
            </a:r>
          </a:p>
          <a:p>
            <a:r>
              <a:rPr lang="pt-BR" b="1">
                <a:latin typeface="Courier New" charset="0"/>
              </a:rPr>
              <a:t>ans = </a:t>
            </a:r>
          </a:p>
          <a:p>
            <a:r>
              <a:rPr lang="en-GB" b="1">
                <a:latin typeface="Courier New" charset="0"/>
              </a:rPr>
              <a:t>     12    15    18</a:t>
            </a:r>
            <a:endParaRPr lang="en-US" b="1">
              <a:latin typeface="Courier New" charset="0"/>
            </a:endParaRPr>
          </a:p>
          <a:p>
            <a:endParaRPr lang="en-US" b="1">
              <a:solidFill>
                <a:srgbClr val="CC0000"/>
              </a:solidFill>
              <a:latin typeface="Courier New" charset="0"/>
            </a:endParaRPr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>
            <a:off x="1673225" y="1341438"/>
            <a:ext cx="0" cy="93503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4" name="Line 6"/>
          <p:cNvSpPr>
            <a:spLocks noChangeShapeType="1"/>
          </p:cNvSpPr>
          <p:nvPr/>
        </p:nvSpPr>
        <p:spPr bwMode="auto">
          <a:xfrm>
            <a:off x="2484438" y="1341438"/>
            <a:ext cx="0" cy="93503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5" name="Line 7"/>
          <p:cNvSpPr>
            <a:spLocks noChangeShapeType="1"/>
          </p:cNvSpPr>
          <p:nvPr/>
        </p:nvSpPr>
        <p:spPr bwMode="auto">
          <a:xfrm>
            <a:off x="3276600" y="1341438"/>
            <a:ext cx="0" cy="93503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4767263" y="1216025"/>
            <a:ext cx="39814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/>
              <a:t>Most common functions operate on columns by default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3451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nimBg="1"/>
      <p:bldP spid="7174" grpId="0" animBg="1"/>
      <p:bldP spid="717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ttaway_-_2009_-_MATLAB_a_practical_introduction_to_programming_an_pdf__page_43_of_473_.bm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767" y="1954865"/>
            <a:ext cx="6388100" cy="1143000"/>
          </a:xfrm>
          <a:prstGeom prst="rect">
            <a:avLst/>
          </a:prstGeom>
        </p:spPr>
      </p:pic>
      <p:pic>
        <p:nvPicPr>
          <p:cNvPr id="6" name="Picture 5" descr="Attaway_-_2009_-_MATLAB_a_practical_introduction_to_programming_an_pdf__page_43_of_473_.bm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767" y="3432443"/>
            <a:ext cx="6451600" cy="15113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37767" y="1288010"/>
            <a:ext cx="3025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newvec</a:t>
            </a:r>
            <a:r>
              <a:rPr lang="en-US" dirty="0" smtClean="0"/>
              <a:t> = [1,3,5,7,9,3,6,9,12,15]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381770" y="5411567"/>
            <a:ext cx="21988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b = </a:t>
            </a:r>
            <a:r>
              <a:rPr lang="en-US" dirty="0" err="1"/>
              <a:t>newvec</a:t>
            </a:r>
            <a:r>
              <a:rPr lang="en-US" dirty="0"/>
              <a:t>(4:6) </a:t>
            </a:r>
          </a:p>
          <a:p>
            <a:r>
              <a:rPr lang="en-US" dirty="0" err="1"/>
              <a:t>newvec</a:t>
            </a:r>
            <a:r>
              <a:rPr lang="en-US" dirty="0"/>
              <a:t>([1 5 10]) </a:t>
            </a:r>
          </a:p>
          <a:p>
            <a:r>
              <a:rPr lang="en-US" i="1" dirty="0"/>
              <a:t>b(2) = </a:t>
            </a:r>
            <a:r>
              <a:rPr lang="en-US" i="1" dirty="0" smtClean="0"/>
              <a:t>11; </a:t>
            </a:r>
          </a:p>
          <a:p>
            <a:r>
              <a:rPr lang="en-US" i="1" dirty="0"/>
              <a:t>b</a:t>
            </a:r>
            <a:r>
              <a:rPr lang="en-US" i="1" dirty="0" smtClean="0"/>
              <a:t>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37255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752261" y="257176"/>
            <a:ext cx="7313613" cy="868362"/>
          </a:xfrm>
        </p:spPr>
        <p:txBody>
          <a:bodyPr/>
          <a:lstStyle/>
          <a:p>
            <a:r>
              <a:rPr lang="en-GB" dirty="0" smtClean="0"/>
              <a:t>Logical indexing</a:t>
            </a:r>
            <a:endParaRPr lang="en-US" dirty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29600" cy="4929187"/>
          </a:xfrm>
        </p:spPr>
        <p:txBody>
          <a:bodyPr/>
          <a:lstStyle/>
          <a:p>
            <a:r>
              <a:rPr lang="en-GB"/>
              <a:t>Instead of indexing arrays directly, a logical mask can be used – an array of same size, but consisting of 1s and 0s – usually derived as result of a logical expression.</a:t>
            </a:r>
            <a:endParaRPr lang="en-US"/>
          </a:p>
        </p:txBody>
      </p:sp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900113" y="3068638"/>
            <a:ext cx="7272337" cy="3233737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30000"/>
              </a:spcBef>
            </a:pPr>
            <a:r>
              <a:rPr lang="en-GB" b="1">
                <a:latin typeface="Courier New" charset="0"/>
              </a:rPr>
              <a:t>&gt;&gt; X = [1:10]</a:t>
            </a:r>
          </a:p>
          <a:p>
            <a:pPr>
              <a:spcBef>
                <a:spcPct val="30000"/>
              </a:spcBef>
            </a:pPr>
            <a:r>
              <a:rPr lang="en-GB" b="1">
                <a:latin typeface="Courier New" charset="0"/>
              </a:rPr>
              <a:t>X =</a:t>
            </a:r>
          </a:p>
          <a:p>
            <a:pPr>
              <a:spcBef>
                <a:spcPct val="30000"/>
              </a:spcBef>
            </a:pPr>
            <a:r>
              <a:rPr lang="en-GB" b="1">
                <a:latin typeface="Courier New" charset="0"/>
              </a:rPr>
              <a:t>	1   2   3   4   5   6   7   8   9   10</a:t>
            </a:r>
          </a:p>
          <a:p>
            <a:pPr>
              <a:spcBef>
                <a:spcPct val="30000"/>
              </a:spcBef>
            </a:pPr>
            <a:r>
              <a:rPr lang="en-GB" b="1">
                <a:latin typeface="Courier New" charset="0"/>
              </a:rPr>
              <a:t>&gt;&gt; ii = X&gt;6</a:t>
            </a:r>
          </a:p>
          <a:p>
            <a:pPr>
              <a:spcBef>
                <a:spcPct val="30000"/>
              </a:spcBef>
            </a:pPr>
            <a:r>
              <a:rPr lang="en-GB" b="1">
                <a:latin typeface="Courier New" charset="0"/>
              </a:rPr>
              <a:t>ii =</a:t>
            </a:r>
          </a:p>
          <a:p>
            <a:pPr>
              <a:spcBef>
                <a:spcPct val="30000"/>
              </a:spcBef>
            </a:pPr>
            <a:r>
              <a:rPr lang="en-GB" b="1">
                <a:latin typeface="Courier New" charset="0"/>
              </a:rPr>
              <a:t>	0   0   0   0   0   0   1   1   1   1</a:t>
            </a:r>
          </a:p>
          <a:p>
            <a:pPr>
              <a:spcBef>
                <a:spcPct val="30000"/>
              </a:spcBef>
            </a:pPr>
            <a:r>
              <a:rPr lang="en-GB" b="1">
                <a:latin typeface="Courier New" charset="0"/>
              </a:rPr>
              <a:t>&gt;&gt; X(ii)</a:t>
            </a:r>
          </a:p>
          <a:p>
            <a:pPr>
              <a:spcBef>
                <a:spcPct val="30000"/>
              </a:spcBef>
            </a:pPr>
            <a:r>
              <a:rPr lang="en-GB" b="1">
                <a:latin typeface="Courier New" charset="0"/>
              </a:rPr>
              <a:t>ans =</a:t>
            </a:r>
          </a:p>
          <a:p>
            <a:pPr>
              <a:spcBef>
                <a:spcPct val="30000"/>
              </a:spcBef>
            </a:pPr>
            <a:r>
              <a:rPr lang="en-GB" b="1">
                <a:latin typeface="Courier New" charset="0"/>
              </a:rPr>
              <a:t>	7   8   9   10</a:t>
            </a:r>
            <a:endParaRPr lang="en-US" b="1">
              <a:latin typeface="Courier Ne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2714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colon operator</a:t>
            </a:r>
            <a:endParaRPr lang="en-US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Colon operator occurs in several forms</a:t>
            </a:r>
          </a:p>
          <a:p>
            <a:pPr lvl="1"/>
            <a:r>
              <a:rPr lang="en-GB"/>
              <a:t>To indicate a range (as above)</a:t>
            </a:r>
          </a:p>
          <a:p>
            <a:pPr lvl="1"/>
            <a:r>
              <a:rPr lang="en-GB"/>
              <a:t>To indicate a range with non-unit increment</a:t>
            </a: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914400" y="3348719"/>
            <a:ext cx="7272338" cy="2852738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b="1">
                <a:latin typeface="Courier New" charset="0"/>
              </a:rPr>
              <a:t>&gt;&gt; N = 5:10:35</a:t>
            </a:r>
          </a:p>
          <a:p>
            <a:pPr>
              <a:spcBef>
                <a:spcPct val="50000"/>
              </a:spcBef>
            </a:pPr>
            <a:r>
              <a:rPr lang="en-GB" b="1">
                <a:latin typeface="Courier New" charset="0"/>
              </a:rPr>
              <a:t>N =</a:t>
            </a:r>
          </a:p>
          <a:p>
            <a:pPr>
              <a:spcBef>
                <a:spcPct val="50000"/>
              </a:spcBef>
            </a:pPr>
            <a:r>
              <a:rPr lang="en-GB" b="1">
                <a:latin typeface="Courier New" charset="0"/>
              </a:rPr>
              <a:t>	5	15	25	35</a:t>
            </a:r>
          </a:p>
          <a:p>
            <a:pPr>
              <a:spcBef>
                <a:spcPct val="50000"/>
              </a:spcBef>
            </a:pPr>
            <a:r>
              <a:rPr lang="en-GB" b="1">
                <a:latin typeface="Courier New" charset="0"/>
              </a:rPr>
              <a:t>&gt;&gt; P = [1:3; 30:-10:10]</a:t>
            </a:r>
          </a:p>
          <a:p>
            <a:pPr>
              <a:spcBef>
                <a:spcPct val="50000"/>
              </a:spcBef>
            </a:pPr>
            <a:r>
              <a:rPr lang="en-GB" b="1">
                <a:latin typeface="Courier New" charset="0"/>
              </a:rPr>
              <a:t>P =</a:t>
            </a:r>
          </a:p>
          <a:p>
            <a:pPr>
              <a:spcBef>
                <a:spcPct val="50000"/>
              </a:spcBef>
            </a:pPr>
            <a:r>
              <a:rPr lang="en-GB" b="1">
                <a:latin typeface="Courier New" charset="0"/>
              </a:rPr>
              <a:t>	1	2	3</a:t>
            </a:r>
          </a:p>
          <a:p>
            <a:pPr>
              <a:spcBef>
                <a:spcPct val="50000"/>
              </a:spcBef>
            </a:pPr>
            <a:r>
              <a:rPr lang="en-GB" b="1">
                <a:latin typeface="Courier New" charset="0"/>
              </a:rPr>
              <a:t>	30	20	10</a:t>
            </a:r>
            <a:endParaRPr lang="en-US" b="1">
              <a:latin typeface="Courier Ne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8601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</a:t>
            </a:r>
            <a:endParaRPr lang="en-US" dirty="0"/>
          </a:p>
        </p:txBody>
      </p:sp>
      <p:pic>
        <p:nvPicPr>
          <p:cNvPr id="4" name="Picture 3" descr="Attaway_-_2009_-_MATLAB_a_practical_introduction_to_programming_an_pdf__page_42_of_473_.bm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4098085"/>
            <a:ext cx="4787900" cy="1028700"/>
          </a:xfrm>
          <a:prstGeom prst="rect">
            <a:avLst/>
          </a:prstGeom>
        </p:spPr>
      </p:pic>
      <p:pic>
        <p:nvPicPr>
          <p:cNvPr id="5" name="Picture 4" descr="Attaway_-_2009_-_MATLAB_a_practical_introduction_to_programming_an_pdf__page_42_of_473_.bm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5274626"/>
            <a:ext cx="4394200" cy="9779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70482" y="2593199"/>
            <a:ext cx="18004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9  7  5  3  1</a:t>
            </a:r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770482" y="1476256"/>
            <a:ext cx="73629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How can you use the colon operator to generate the following vector?</a:t>
            </a:r>
            <a:endParaRPr lang="en-U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914400" y="3728753"/>
            <a:ext cx="677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Hint: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663088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684213" y="620713"/>
            <a:ext cx="3908425" cy="5545137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pt-BR" b="1">
                <a:latin typeface="Courier New" charset="0"/>
              </a:rPr>
              <a:t>&gt;&gt; A = [1:3;4:6;7:9]</a:t>
            </a:r>
          </a:p>
          <a:p>
            <a:r>
              <a:rPr lang="pt-BR" b="1">
                <a:latin typeface="Courier New" charset="0"/>
              </a:rPr>
              <a:t>A =</a:t>
            </a:r>
          </a:p>
          <a:p>
            <a:r>
              <a:rPr lang="pt-BR" b="1">
                <a:latin typeface="Courier New" charset="0"/>
              </a:rPr>
              <a:t>     1     2     3</a:t>
            </a:r>
          </a:p>
          <a:p>
            <a:r>
              <a:rPr lang="pt-BR" b="1">
                <a:latin typeface="Courier New" charset="0"/>
              </a:rPr>
              <a:t>     4     5     6</a:t>
            </a:r>
          </a:p>
          <a:p>
            <a:r>
              <a:rPr lang="pt-BR" b="1">
                <a:latin typeface="Courier New" charset="0"/>
              </a:rPr>
              <a:t>     7     8     9</a:t>
            </a:r>
          </a:p>
          <a:p>
            <a:endParaRPr lang="pt-BR" b="1">
              <a:latin typeface="Courier New" charset="0"/>
            </a:endParaRPr>
          </a:p>
          <a:p>
            <a:r>
              <a:rPr lang="en-GB" b="1">
                <a:latin typeface="Courier New" charset="0"/>
              </a:rPr>
              <a:t>&gt;&gt; A(2,3)</a:t>
            </a:r>
          </a:p>
          <a:p>
            <a:r>
              <a:rPr lang="en-GB" b="1">
                <a:latin typeface="Courier New" charset="0"/>
              </a:rPr>
              <a:t>ans = </a:t>
            </a:r>
          </a:p>
          <a:p>
            <a:r>
              <a:rPr lang="en-GB" b="1">
                <a:latin typeface="Courier New" charset="0"/>
              </a:rPr>
              <a:t>	6</a:t>
            </a:r>
          </a:p>
          <a:p>
            <a:endParaRPr lang="en-GB" b="1">
              <a:latin typeface="Courier New" charset="0"/>
            </a:endParaRPr>
          </a:p>
          <a:p>
            <a:r>
              <a:rPr lang="en-GB" b="1">
                <a:latin typeface="Courier New" charset="0"/>
              </a:rPr>
              <a:t>&gt;&gt; A(1:3,2)</a:t>
            </a:r>
          </a:p>
          <a:p>
            <a:r>
              <a:rPr lang="en-GB" b="1">
                <a:latin typeface="Courier New" charset="0"/>
              </a:rPr>
              <a:t>ans = </a:t>
            </a:r>
          </a:p>
          <a:p>
            <a:r>
              <a:rPr lang="en-GB" b="1">
                <a:latin typeface="Courier New" charset="0"/>
              </a:rPr>
              <a:t>	2</a:t>
            </a:r>
          </a:p>
          <a:p>
            <a:r>
              <a:rPr lang="en-GB" b="1">
                <a:latin typeface="Courier New" charset="0"/>
              </a:rPr>
              <a:t>	5</a:t>
            </a:r>
          </a:p>
          <a:p>
            <a:r>
              <a:rPr lang="en-GB" b="1">
                <a:latin typeface="Courier New" charset="0"/>
              </a:rPr>
              <a:t>	8</a:t>
            </a:r>
          </a:p>
          <a:p>
            <a:endParaRPr lang="en-GB" b="1">
              <a:latin typeface="Courier New" charset="0"/>
            </a:endParaRPr>
          </a:p>
          <a:p>
            <a:r>
              <a:rPr lang="en-GB" b="1">
                <a:latin typeface="Courier New" charset="0"/>
              </a:rPr>
              <a:t>&gt;&gt; A(2,:)</a:t>
            </a:r>
          </a:p>
          <a:p>
            <a:r>
              <a:rPr lang="en-GB" b="1">
                <a:latin typeface="Courier New" charset="0"/>
              </a:rPr>
              <a:t>ans =</a:t>
            </a:r>
          </a:p>
          <a:p>
            <a:r>
              <a:rPr lang="en-GB" b="1">
                <a:latin typeface="Courier New" charset="0"/>
              </a:rPr>
              <a:t>	4    5    6</a:t>
            </a:r>
            <a:endParaRPr lang="en-US" b="1">
              <a:latin typeface="Courier New" charset="0"/>
            </a:endParaRPr>
          </a:p>
        </p:txBody>
      </p:sp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4787900" y="3376613"/>
            <a:ext cx="42227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/>
              <a:t>The colon indicates a range, a:b (a to b)</a:t>
            </a:r>
            <a:endParaRPr lang="en-US"/>
          </a:p>
        </p:txBody>
      </p:sp>
      <p:sp>
        <p:nvSpPr>
          <p:cNvPr id="43014" name="Text Box 6"/>
          <p:cNvSpPr txBox="1">
            <a:spLocks noChangeArrowheads="1"/>
          </p:cNvSpPr>
          <p:nvPr/>
        </p:nvSpPr>
        <p:spPr bwMode="auto">
          <a:xfrm>
            <a:off x="4787900" y="5006975"/>
            <a:ext cx="4197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/>
              <a:t>A colon on its own indicates ALL values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62981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To extract ALL the elements of an array (extracts everything to a single column vector)</a:t>
            </a:r>
            <a:endParaRPr lang="en-US"/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914400" y="2951974"/>
            <a:ext cx="3529013" cy="2522538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b="1">
                <a:latin typeface="Courier New" charset="0"/>
              </a:rPr>
              <a:t>&gt;&gt; A = [1:3; 10:10:30; </a:t>
            </a:r>
          </a:p>
          <a:p>
            <a:pPr>
              <a:spcBef>
                <a:spcPct val="50000"/>
              </a:spcBef>
            </a:pPr>
            <a:r>
              <a:rPr lang="en-GB" b="1">
                <a:latin typeface="Courier New" charset="0"/>
              </a:rPr>
              <a:t>	 100:100:300]</a:t>
            </a:r>
          </a:p>
          <a:p>
            <a:pPr>
              <a:spcBef>
                <a:spcPct val="50000"/>
              </a:spcBef>
            </a:pPr>
            <a:r>
              <a:rPr lang="en-GB" b="1">
                <a:latin typeface="Courier New" charset="0"/>
              </a:rPr>
              <a:t>A =</a:t>
            </a:r>
          </a:p>
          <a:p>
            <a:pPr>
              <a:spcBef>
                <a:spcPct val="20000"/>
              </a:spcBef>
            </a:pPr>
            <a:r>
              <a:rPr lang="en-GB" b="1">
                <a:latin typeface="Courier New" charset="0"/>
              </a:rPr>
              <a:t>	1	2	3</a:t>
            </a:r>
          </a:p>
          <a:p>
            <a:pPr>
              <a:spcBef>
                <a:spcPct val="20000"/>
              </a:spcBef>
            </a:pPr>
            <a:r>
              <a:rPr lang="en-GB" b="1">
                <a:latin typeface="Courier New" charset="0"/>
              </a:rPr>
              <a:t>	10	20	30</a:t>
            </a:r>
          </a:p>
          <a:p>
            <a:pPr>
              <a:spcBef>
                <a:spcPct val="20000"/>
              </a:spcBef>
            </a:pPr>
            <a:r>
              <a:rPr lang="en-GB" b="1">
                <a:latin typeface="Courier New" charset="0"/>
              </a:rPr>
              <a:t>	100	200	300</a:t>
            </a:r>
          </a:p>
          <a:p>
            <a:pPr>
              <a:spcBef>
                <a:spcPct val="20000"/>
              </a:spcBef>
            </a:pPr>
            <a:endParaRPr lang="en-GB" b="1">
              <a:latin typeface="Courier New" charset="0"/>
            </a:endParaRPr>
          </a:p>
        </p:txBody>
      </p:sp>
      <p:sp>
        <p:nvSpPr>
          <p:cNvPr id="44039" name="Text Box 7"/>
          <p:cNvSpPr txBox="1">
            <a:spLocks noChangeArrowheads="1"/>
          </p:cNvSpPr>
          <p:nvPr/>
        </p:nvSpPr>
        <p:spPr bwMode="auto">
          <a:xfrm>
            <a:off x="4802188" y="2951974"/>
            <a:ext cx="3529012" cy="3452813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b="1">
                <a:latin typeface="Courier New" charset="0"/>
              </a:rPr>
              <a:t>&gt;&gt; A(:)</a:t>
            </a:r>
          </a:p>
          <a:p>
            <a:r>
              <a:rPr lang="en-GB" b="1">
                <a:latin typeface="Courier New" charset="0"/>
              </a:rPr>
              <a:t>ans =</a:t>
            </a:r>
          </a:p>
          <a:p>
            <a:r>
              <a:rPr lang="en-GB" b="1">
                <a:latin typeface="Courier New" charset="0"/>
              </a:rPr>
              <a:t>	1</a:t>
            </a:r>
          </a:p>
          <a:p>
            <a:r>
              <a:rPr lang="en-GB" b="1">
                <a:latin typeface="Courier New" charset="0"/>
              </a:rPr>
              <a:t>	10</a:t>
            </a:r>
          </a:p>
          <a:p>
            <a:r>
              <a:rPr lang="en-GB" b="1">
                <a:latin typeface="Courier New" charset="0"/>
              </a:rPr>
              <a:t>	100</a:t>
            </a:r>
          </a:p>
          <a:p>
            <a:r>
              <a:rPr lang="en-GB" b="1">
                <a:latin typeface="Courier New" charset="0"/>
              </a:rPr>
              <a:t>	2</a:t>
            </a:r>
          </a:p>
          <a:p>
            <a:r>
              <a:rPr lang="en-GB" b="1">
                <a:latin typeface="Courier New" charset="0"/>
              </a:rPr>
              <a:t>	20</a:t>
            </a:r>
          </a:p>
          <a:p>
            <a:r>
              <a:rPr lang="en-GB" b="1">
                <a:latin typeface="Courier New" charset="0"/>
              </a:rPr>
              <a:t>	200</a:t>
            </a:r>
          </a:p>
          <a:p>
            <a:r>
              <a:rPr lang="en-GB" b="1">
                <a:latin typeface="Courier New" charset="0"/>
              </a:rPr>
              <a:t>	3</a:t>
            </a:r>
          </a:p>
          <a:p>
            <a:r>
              <a:rPr lang="en-GB" b="1">
                <a:latin typeface="Courier New" charset="0"/>
              </a:rPr>
              <a:t>	30</a:t>
            </a:r>
          </a:p>
          <a:p>
            <a:r>
              <a:rPr lang="en-GB" b="1">
                <a:latin typeface="Courier New" charset="0"/>
              </a:rPr>
              <a:t>	300</a:t>
            </a:r>
            <a:endParaRPr lang="en-US" b="1">
              <a:latin typeface="Courier New" charset="0"/>
            </a:endParaRPr>
          </a:p>
          <a:p>
            <a:pPr>
              <a:spcBef>
                <a:spcPct val="20000"/>
              </a:spcBef>
            </a:pPr>
            <a:endParaRPr lang="en-GB" b="1">
              <a:latin typeface="Courier New" charset="0"/>
            </a:endParaRPr>
          </a:p>
        </p:txBody>
      </p:sp>
      <p:sp>
        <p:nvSpPr>
          <p:cNvPr id="44040" name="AutoShape 8"/>
          <p:cNvSpPr>
            <a:spLocks noChangeArrowheads="1"/>
          </p:cNvSpPr>
          <p:nvPr/>
        </p:nvSpPr>
        <p:spPr bwMode="auto">
          <a:xfrm>
            <a:off x="4083050" y="5617387"/>
            <a:ext cx="647700" cy="358775"/>
          </a:xfrm>
          <a:prstGeom prst="curvedUpArrow">
            <a:avLst>
              <a:gd name="adj1" fmla="val 36106"/>
              <a:gd name="adj2" fmla="val 72212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12159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Generate vector based on </a:t>
            </a:r>
            <a:r>
              <a:rPr lang="en-US" dirty="0" err="1" smtClean="0"/>
              <a:t>bulit</a:t>
            </a:r>
            <a:r>
              <a:rPr lang="en-US" dirty="0" smtClean="0"/>
              <a:t>-in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</a:t>
            </a:r>
            <a:r>
              <a:rPr lang="en-US" dirty="0" smtClean="0"/>
              <a:t>nes(3), ones(2,3)</a:t>
            </a:r>
          </a:p>
          <a:p>
            <a:r>
              <a:rPr lang="en-US" dirty="0"/>
              <a:t>z</a:t>
            </a:r>
            <a:r>
              <a:rPr lang="en-US" dirty="0" smtClean="0"/>
              <a:t>eros(2,3)</a:t>
            </a:r>
          </a:p>
          <a:p>
            <a:r>
              <a:rPr lang="en-US" dirty="0" err="1" smtClean="0"/>
              <a:t>randint</a:t>
            </a:r>
            <a:r>
              <a:rPr lang="en-US" dirty="0" smtClean="0"/>
              <a:t>(2,3, [10,30])</a:t>
            </a:r>
          </a:p>
          <a:p>
            <a:r>
              <a:rPr lang="en-US" dirty="0" err="1" smtClean="0"/>
              <a:t>NaN</a:t>
            </a:r>
            <a:r>
              <a:rPr lang="en-US" dirty="0" smtClean="0"/>
              <a:t>(4)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09268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Describing matrices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3366FF"/>
                </a:solidFill>
              </a:rPr>
              <a:t>size() </a:t>
            </a:r>
            <a:r>
              <a:rPr lang="en-US" dirty="0" smtClean="0"/>
              <a:t>will tell you the dimensions of a matrix</a:t>
            </a:r>
          </a:p>
          <a:p>
            <a:r>
              <a:rPr lang="en-US" dirty="0" smtClean="0">
                <a:solidFill>
                  <a:srgbClr val="3366FF"/>
                </a:solidFill>
              </a:rPr>
              <a:t>length()</a:t>
            </a:r>
            <a:r>
              <a:rPr lang="en-US" dirty="0" smtClean="0"/>
              <a:t> will tell you the length of a vector</a:t>
            </a:r>
          </a:p>
          <a:p>
            <a:r>
              <a:rPr lang="en-US" dirty="0" smtClean="0"/>
              <a:t>[m n] = size(mat)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707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Coding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a collaborative laboratory setting your code is not just for you:</a:t>
            </a:r>
          </a:p>
          <a:p>
            <a:pPr lvl="1"/>
            <a:r>
              <a:rPr lang="en-US" dirty="0" smtClean="0"/>
              <a:t>you need to write to allow other people to update and change your code for their purposes</a:t>
            </a:r>
          </a:p>
          <a:p>
            <a:pPr lvl="1"/>
            <a:r>
              <a:rPr lang="en-US" dirty="0" smtClean="0"/>
              <a:t>you need to write your code to be as flexible as possible.  this means we will expect the code to be transported to other machines, and other environments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0639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to generate a matrix of zeros with the same size as anther matrix ?</a:t>
            </a:r>
          </a:p>
          <a:p>
            <a:pPr lvl="1"/>
            <a:r>
              <a:rPr lang="en-US" dirty="0" err="1" smtClean="0"/>
              <a:t>my_mat</a:t>
            </a:r>
            <a:r>
              <a:rPr lang="en-US" dirty="0" smtClean="0"/>
              <a:t> = </a:t>
            </a:r>
            <a:r>
              <a:rPr lang="en-US" dirty="0" err="1" smtClean="0"/>
              <a:t>randint</a:t>
            </a:r>
            <a:r>
              <a:rPr lang="en-US" dirty="0"/>
              <a:t> </a:t>
            </a:r>
            <a:r>
              <a:rPr lang="en-US" dirty="0" smtClean="0"/>
              <a:t>(4, 20)</a:t>
            </a:r>
          </a:p>
        </p:txBody>
      </p:sp>
    </p:spTree>
    <p:extLst>
      <p:ext uri="{BB962C8B-B14F-4D97-AF65-F5344CB8AC3E}">
        <p14:creationId xmlns:p14="http://schemas.microsoft.com/office/powerpoint/2010/main" val="354768865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Changing dimensions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</a:t>
            </a:r>
            <a:r>
              <a:rPr lang="en-US" dirty="0" smtClean="0"/>
              <a:t>eshape, </a:t>
            </a:r>
            <a:r>
              <a:rPr lang="en-US" dirty="0" err="1" smtClean="0"/>
              <a:t>fliplr</a:t>
            </a:r>
            <a:r>
              <a:rPr lang="en-US" dirty="0" smtClean="0"/>
              <a:t>, </a:t>
            </a:r>
            <a:r>
              <a:rPr lang="en-US" dirty="0" err="1" smtClean="0"/>
              <a:t>flipud</a:t>
            </a:r>
            <a:r>
              <a:rPr lang="en-US" dirty="0" smtClean="0"/>
              <a:t>, rot90 </a:t>
            </a:r>
            <a:endParaRPr lang="en-US" dirty="0"/>
          </a:p>
        </p:txBody>
      </p:sp>
      <p:pic>
        <p:nvPicPr>
          <p:cNvPr id="5" name="Picture 4" descr="Attaway_-_2009_-_MATLAB_a_practical_introduction_to_programming_an_pdf__page_51_of_473_.bm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434323"/>
            <a:ext cx="4610100" cy="1562100"/>
          </a:xfrm>
          <a:prstGeom prst="rect">
            <a:avLst/>
          </a:prstGeom>
        </p:spPr>
      </p:pic>
      <p:pic>
        <p:nvPicPr>
          <p:cNvPr id="6" name="Picture 5" descr="Attaway_-_2009_-_MATLAB_a_practical_introduction_to_programming_an_pdf__page_52_of_473_.bm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903" y="4250880"/>
            <a:ext cx="6489700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8241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functions to matrix</a:t>
            </a:r>
            <a:endParaRPr lang="en-US" dirty="0"/>
          </a:p>
        </p:txBody>
      </p:sp>
      <p:pic>
        <p:nvPicPr>
          <p:cNvPr id="4" name="Picture 3" descr="Attaway_-_2009_-_MATLAB_a_practical_introduction_to_programming_an_pdf__page_54_of_473_.bm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449" y="1566285"/>
            <a:ext cx="4051300" cy="2514600"/>
          </a:xfrm>
          <a:prstGeom prst="rect">
            <a:avLst/>
          </a:prstGeom>
        </p:spPr>
      </p:pic>
      <p:pic>
        <p:nvPicPr>
          <p:cNvPr id="5" name="Picture 4" descr="Attaway_-_2009_-_MATLAB_a_practical_introduction_to_programming_an_pdf__page_54_of_473_.bm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449" y="4340299"/>
            <a:ext cx="2730500" cy="201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3777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</a:t>
            </a:r>
            <a:endParaRPr lang="en-US" dirty="0"/>
          </a:p>
        </p:txBody>
      </p:sp>
      <p:pic>
        <p:nvPicPr>
          <p:cNvPr id="4" name="Picture 3" descr="Attaway_-_2009_-_MATLAB_a_practical_introduction_to_programming_an_pdf__page_56_of_473_.bm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557" y="1630231"/>
            <a:ext cx="4356100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519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process of programming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Programming is not a linear process</a:t>
            </a:r>
          </a:p>
          <a:p>
            <a:r>
              <a:rPr lang="en-US" dirty="0" smtClean="0"/>
              <a:t>Lots of trial and error</a:t>
            </a:r>
          </a:p>
          <a:p>
            <a:r>
              <a:rPr lang="en-US" dirty="0" smtClean="0"/>
              <a:t>Problem solving, detective work, deductive reasoning</a:t>
            </a:r>
          </a:p>
          <a:p>
            <a:r>
              <a:rPr lang="en-US" dirty="0" smtClean="0"/>
              <a:t>Debugging may take longer than initial writing.  Enjoy it!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9236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Structure of the course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Each course will be divided into lecture and exercise</a:t>
            </a:r>
          </a:p>
          <a:p>
            <a:r>
              <a:rPr lang="en-US" dirty="0" smtClean="0"/>
              <a:t>Each week you will complete a programming assignment</a:t>
            </a:r>
          </a:p>
        </p:txBody>
      </p:sp>
    </p:spTree>
    <p:extLst>
      <p:ext uri="{BB962C8B-B14F-4D97-AF65-F5344CB8AC3E}">
        <p14:creationId xmlns:p14="http://schemas.microsoft.com/office/powerpoint/2010/main" val="3181002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concepts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MATrix</a:t>
            </a:r>
            <a:r>
              <a:rPr lang="en-US" dirty="0"/>
              <a:t> </a:t>
            </a:r>
            <a:r>
              <a:rPr lang="en-US" dirty="0" err="1"/>
              <a:t>LABoratory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University of New Mexico in the 1970s</a:t>
            </a:r>
            <a:endParaRPr lang="en-US" dirty="0"/>
          </a:p>
          <a:p>
            <a:r>
              <a:rPr lang="en-US" dirty="0"/>
              <a:t>C</a:t>
            </a:r>
            <a:r>
              <a:rPr lang="en-US" dirty="0" smtClean="0"/>
              <a:t>omputation</a:t>
            </a:r>
            <a:r>
              <a:rPr lang="en-US" dirty="0"/>
              <a:t>, visualization, and </a:t>
            </a:r>
            <a:r>
              <a:rPr lang="en-US" dirty="0" smtClean="0"/>
              <a:t>programming of </a:t>
            </a:r>
            <a:r>
              <a:rPr lang="en-US" dirty="0"/>
              <a:t>the </a:t>
            </a:r>
            <a:r>
              <a:rPr lang="en-US" dirty="0" smtClean="0"/>
              <a:t>matrix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25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9057"/>
            <a:ext cx="7313613" cy="868362"/>
          </a:xfrm>
        </p:spPr>
        <p:txBody>
          <a:bodyPr/>
          <a:lstStyle/>
          <a:p>
            <a:r>
              <a:rPr lang="en-US" dirty="0" smtClean="0"/>
              <a:t>MATLAB interface</a:t>
            </a:r>
            <a:endParaRPr lang="en-US" dirty="0"/>
          </a:p>
        </p:txBody>
      </p:sp>
      <p:pic>
        <p:nvPicPr>
          <p:cNvPr id="4" name="Picture 3" descr="MATLAB__R2011b.bm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76" y="1225082"/>
            <a:ext cx="8666755" cy="5486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3344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Inkwell">
  <a:themeElements>
    <a:clrScheme name="Inkwell">
      <a:dk1>
        <a:sysClr val="windowText" lastClr="000000"/>
      </a:dk1>
      <a:lt1>
        <a:sysClr val="window" lastClr="FFFFFF"/>
      </a:lt1>
      <a:dk2>
        <a:srgbClr val="584D2E"/>
      </a:dk2>
      <a:lt2>
        <a:srgbClr val="EFE7C3"/>
      </a:lt2>
      <a:accent1>
        <a:srgbClr val="860908"/>
      </a:accent1>
      <a:accent2>
        <a:srgbClr val="4A0505"/>
      </a:accent2>
      <a:accent3>
        <a:srgbClr val="7A500A"/>
      </a:accent3>
      <a:accent4>
        <a:srgbClr val="C47810"/>
      </a:accent4>
      <a:accent5>
        <a:srgbClr val="827752"/>
      </a:accent5>
      <a:accent6>
        <a:srgbClr val="B5BB83"/>
      </a:accent6>
      <a:hlink>
        <a:srgbClr val="C47810"/>
      </a:hlink>
      <a:folHlink>
        <a:srgbClr val="F0A43A"/>
      </a:folHlink>
    </a:clrScheme>
    <a:fontScheme name="Inkwell">
      <a:majorFont>
        <a:latin typeface="Goudy Old Style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Goudy Old Style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Inkwel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30000"/>
                <a:satMod val="15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381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  <a:softEdge rad="25400"/>
          </a:effectLst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Inkwell.thmx</Template>
  <TotalTime>1671</TotalTime>
  <Words>1889</Words>
  <Application>Microsoft Macintosh PowerPoint</Application>
  <PresentationFormat>On-screen Show (4:3)</PresentationFormat>
  <Paragraphs>422</Paragraphs>
  <Slides>53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4" baseType="lpstr">
      <vt:lpstr>Inkwell</vt:lpstr>
      <vt:lpstr>MATLAB Introduction session 1</vt:lpstr>
      <vt:lpstr>PowerPoint Presentation</vt:lpstr>
      <vt:lpstr>Becoming a programmer: why?</vt:lpstr>
      <vt:lpstr>Learning how to program</vt:lpstr>
      <vt:lpstr>Coding style</vt:lpstr>
      <vt:lpstr>The process of programming</vt:lpstr>
      <vt:lpstr>Structure of the course</vt:lpstr>
      <vt:lpstr>Basic concepts</vt:lpstr>
      <vt:lpstr>MATLAB interface</vt:lpstr>
      <vt:lpstr>Getting help</vt:lpstr>
      <vt:lpstr>Hello World</vt:lpstr>
      <vt:lpstr>Variables</vt:lpstr>
      <vt:lpstr>Memory</vt:lpstr>
      <vt:lpstr>PowerPoint Presentation</vt:lpstr>
      <vt:lpstr>Variable Names</vt:lpstr>
      <vt:lpstr>Setting values</vt:lpstr>
      <vt:lpstr>Setting values</vt:lpstr>
      <vt:lpstr>Changing around strings</vt:lpstr>
      <vt:lpstr>Calling Functions</vt:lpstr>
      <vt:lpstr>Operators</vt:lpstr>
      <vt:lpstr>Practice</vt:lpstr>
      <vt:lpstr>Build-In Functions</vt:lpstr>
      <vt:lpstr>loops</vt:lpstr>
      <vt:lpstr>Scripts</vt:lpstr>
      <vt:lpstr>Comments</vt:lpstr>
      <vt:lpstr>PowerPoint Presentation</vt:lpstr>
      <vt:lpstr>Practice</vt:lpstr>
      <vt:lpstr>PowerPoint Presentation</vt:lpstr>
      <vt:lpstr>Coding style</vt:lpstr>
      <vt:lpstr>Coding style</vt:lpstr>
      <vt:lpstr>Coding style</vt:lpstr>
      <vt:lpstr>Coding style</vt:lpstr>
      <vt:lpstr>Vector and Matrix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Logical indexing</vt:lpstr>
      <vt:lpstr>The colon operator</vt:lpstr>
      <vt:lpstr>Practice</vt:lpstr>
      <vt:lpstr>PowerPoint Presentation</vt:lpstr>
      <vt:lpstr>PowerPoint Presentation</vt:lpstr>
      <vt:lpstr>Generate vector based on bulit-in functions</vt:lpstr>
      <vt:lpstr>Describing matrices</vt:lpstr>
      <vt:lpstr>Practice</vt:lpstr>
      <vt:lpstr>Changing dimensions</vt:lpstr>
      <vt:lpstr>Using functions to matrix</vt:lpstr>
      <vt:lpstr>Practice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tancy</dc:creator>
  <cp:lastModifiedBy>tancy</cp:lastModifiedBy>
  <cp:revision>34</cp:revision>
  <cp:lastPrinted>2017-08-02T11:28:09Z</cp:lastPrinted>
  <dcterms:created xsi:type="dcterms:W3CDTF">2017-08-01T02:01:51Z</dcterms:created>
  <dcterms:modified xsi:type="dcterms:W3CDTF">2017-08-05T10:17:52Z</dcterms:modified>
</cp:coreProperties>
</file>