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3" r:id="rId1"/>
  </p:sldMasterIdLst>
  <p:notesMasterIdLst>
    <p:notesMasterId r:id="rId29"/>
  </p:notesMasterIdLst>
  <p:sldIdLst>
    <p:sldId id="256" r:id="rId2"/>
    <p:sldId id="394" r:id="rId3"/>
    <p:sldId id="408" r:id="rId4"/>
    <p:sldId id="411" r:id="rId5"/>
    <p:sldId id="412" r:id="rId6"/>
    <p:sldId id="419" r:id="rId7"/>
    <p:sldId id="413" r:id="rId8"/>
    <p:sldId id="395" r:id="rId9"/>
    <p:sldId id="396" r:id="rId10"/>
    <p:sldId id="397" r:id="rId11"/>
    <p:sldId id="398" r:id="rId12"/>
    <p:sldId id="399" r:id="rId13"/>
    <p:sldId id="400" r:id="rId14"/>
    <p:sldId id="401" r:id="rId15"/>
    <p:sldId id="402" r:id="rId16"/>
    <p:sldId id="414" r:id="rId17"/>
    <p:sldId id="415" r:id="rId18"/>
    <p:sldId id="416" r:id="rId19"/>
    <p:sldId id="417" r:id="rId20"/>
    <p:sldId id="418" r:id="rId21"/>
    <p:sldId id="403" r:id="rId22"/>
    <p:sldId id="404" r:id="rId23"/>
    <p:sldId id="405" r:id="rId24"/>
    <p:sldId id="406" r:id="rId25"/>
    <p:sldId id="410" r:id="rId26"/>
    <p:sldId id="407" r:id="rId27"/>
    <p:sldId id="409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804" autoAdjust="0"/>
  </p:normalViewPr>
  <p:slideViewPr>
    <p:cSldViewPr snapToGrid="0" snapToObjects="1">
      <p:cViewPr>
        <p:scale>
          <a:sx n="110" d="100"/>
          <a:sy n="110" d="100"/>
        </p:scale>
        <p:origin x="-816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4747D-A82B-8742-9290-5AB72D984DB4}" type="datetimeFigureOut">
              <a:rPr lang="en-US" smtClean="0"/>
              <a:t>8/21/17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B7669-734B-4D4B-A2EA-3367B61A1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87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Zeros(size(</a:t>
            </a:r>
            <a:r>
              <a:rPr lang="en-US" dirty="0" err="1" smtClean="0"/>
              <a:t>my_mat</a:t>
            </a:r>
            <a:r>
              <a:rPr lang="en-US" dirty="0" smtClean="0"/>
              <a:t>))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B7669-734B-4D4B-A2EA-3367B61A110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577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70DABAEC-E592-EC40-952E-53D5BBE93699}" type="datetimeFigureOut">
              <a:rPr lang="en-US" smtClean="0"/>
              <a:t>8/21/17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8/21/17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8/21/17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D9BD3-E57B-4194-A545-2804EB95D97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70DABAEC-E592-EC40-952E-53D5BBE93699}" type="datetimeFigureOut">
              <a:rPr lang="en-US" smtClean="0"/>
              <a:t>8/21/17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8/21/17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70DABAEC-E592-EC40-952E-53D5BBE93699}" type="datetimeFigureOut">
              <a:rPr lang="en-US" smtClean="0"/>
              <a:t>8/21/17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6" r:id="rId13"/>
    <p:sldLayoutId id="2147483827" r:id="rId14"/>
    <p:sldLayoutId id="2147483828" r:id="rId15"/>
    <p:sldLayoutId id="2147483829" r:id="rId16"/>
    <p:sldLayoutId id="2147483830" r:id="rId17"/>
    <p:sldLayoutId id="2147483831" r:id="rId18"/>
    <p:sldLayoutId id="2147483832" r:id="rId19"/>
    <p:sldLayoutId id="2147483833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Relationship Id="rId3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Relationship Id="rId3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sychtoolbox.org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8869" y="1840030"/>
            <a:ext cx="6909153" cy="1017126"/>
          </a:xfrm>
        </p:spPr>
        <p:txBody>
          <a:bodyPr/>
          <a:lstStyle/>
          <a:p>
            <a:pPr algn="ctr"/>
            <a:r>
              <a:rPr lang="en-US" dirty="0" smtClean="0"/>
              <a:t>MATLAB </a:t>
            </a:r>
            <a:r>
              <a:rPr lang="en-US" dirty="0" err="1" smtClean="0"/>
              <a:t>Psychtoolbox</a:t>
            </a:r>
            <a:r>
              <a:rPr lang="en-US" dirty="0" smtClean="0"/>
              <a:t> 04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Tancy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5578" y="3347189"/>
            <a:ext cx="1902444" cy="170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241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omputer Moni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460"/>
          <a:stretch>
            <a:fillRect/>
          </a:stretch>
        </p:blipFill>
        <p:spPr bwMode="auto">
          <a:xfrm>
            <a:off x="381000" y="2590800"/>
            <a:ext cx="2667000" cy="220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762000" y="5410200"/>
            <a:ext cx="1851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Front Buffer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886200" y="1981200"/>
            <a:ext cx="4800600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4343400" y="2514600"/>
            <a:ext cx="1524000" cy="1143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11" descr="penc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828800"/>
            <a:ext cx="936625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4419600" y="2667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6308725" y="2555875"/>
            <a:ext cx="23018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Step 1: Draw</a:t>
            </a:r>
          </a:p>
          <a:p>
            <a:r>
              <a:rPr lang="en-US"/>
              <a:t>Shape to the back buffer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Arial" charset="0"/>
              </a:rPr>
              <a:t>How you typically work with the </a:t>
            </a:r>
            <a:r>
              <a:rPr lang="en-US" sz="3600" dirty="0" err="1">
                <a:latin typeface="Arial" charset="0"/>
              </a:rPr>
              <a:t>psychtoolbox</a:t>
            </a:r>
            <a:endParaRPr lang="en-US" sz="3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971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Arial" charset="0"/>
              </a:rPr>
              <a:t>How you typically work with the </a:t>
            </a:r>
            <a:r>
              <a:rPr lang="en-US" sz="3600" dirty="0" err="1">
                <a:latin typeface="Arial" charset="0"/>
              </a:rPr>
              <a:t>psychtoolbox</a:t>
            </a:r>
            <a:endParaRPr lang="en-US" sz="3600" dirty="0">
              <a:latin typeface="Arial" charset="0"/>
            </a:endParaRPr>
          </a:p>
        </p:txBody>
      </p:sp>
      <p:pic>
        <p:nvPicPr>
          <p:cNvPr id="3" name="Picture 3" descr="Computer Moni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460"/>
          <a:stretch>
            <a:fillRect/>
          </a:stretch>
        </p:blipFill>
        <p:spPr bwMode="auto">
          <a:xfrm>
            <a:off x="381000" y="2590800"/>
            <a:ext cx="2667000" cy="220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886200" y="1981200"/>
            <a:ext cx="4800600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4343400" y="2514600"/>
            <a:ext cx="1524000" cy="1143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4419600" y="2667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990600" y="3124200"/>
            <a:ext cx="1524000" cy="1143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1066800" y="3276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14"/>
          <p:cNvSpPr>
            <a:spLocks noChangeShapeType="1"/>
          </p:cNvSpPr>
          <p:nvPr/>
        </p:nvSpPr>
        <p:spPr bwMode="auto">
          <a:xfrm flipH="1">
            <a:off x="2743200" y="3048000"/>
            <a:ext cx="15240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4267200" y="4343400"/>
            <a:ext cx="278288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Step 2:</a:t>
            </a:r>
          </a:p>
          <a:p>
            <a:r>
              <a:rPr lang="en-US"/>
              <a:t>Flip the back buffer</a:t>
            </a:r>
          </a:p>
          <a:p>
            <a:r>
              <a:rPr lang="en-US"/>
              <a:t>to the front buffer</a:t>
            </a:r>
          </a:p>
        </p:txBody>
      </p:sp>
    </p:spTree>
    <p:extLst>
      <p:ext uri="{BB962C8B-B14F-4D97-AF65-F5344CB8AC3E}">
        <p14:creationId xmlns:p14="http://schemas.microsoft.com/office/powerpoint/2010/main" val="4047971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Arial" charset="0"/>
              </a:rPr>
              <a:t>How you typically work with the </a:t>
            </a:r>
            <a:r>
              <a:rPr lang="en-US" sz="3600" dirty="0" err="1">
                <a:latin typeface="Arial" charset="0"/>
              </a:rPr>
              <a:t>psychtoolbox</a:t>
            </a:r>
            <a:endParaRPr lang="en-US" sz="3600" dirty="0">
              <a:latin typeface="Arial" charset="0"/>
            </a:endParaRPr>
          </a:p>
        </p:txBody>
      </p:sp>
      <p:pic>
        <p:nvPicPr>
          <p:cNvPr id="3" name="Picture 3" descr="Computer Moni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460"/>
          <a:stretch>
            <a:fillRect/>
          </a:stretch>
        </p:blipFill>
        <p:spPr bwMode="auto">
          <a:xfrm>
            <a:off x="381000" y="2590800"/>
            <a:ext cx="2667000" cy="220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886200" y="1981200"/>
            <a:ext cx="4800600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038600" y="4038600"/>
            <a:ext cx="4652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0"/>
              <a:t>Back Buffer is automatically cleared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343400" y="2514600"/>
            <a:ext cx="1524000" cy="1143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990600" y="3124200"/>
            <a:ext cx="1524000" cy="1143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066800" y="3276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71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Arial" charset="0"/>
              </a:rPr>
              <a:t>How you typically work with the </a:t>
            </a:r>
            <a:r>
              <a:rPr lang="en-US" sz="3600" dirty="0" err="1">
                <a:latin typeface="Arial" charset="0"/>
              </a:rPr>
              <a:t>psychtoolbox</a:t>
            </a:r>
            <a:endParaRPr lang="en-US" sz="3600" dirty="0">
              <a:latin typeface="Arial" charset="0"/>
            </a:endParaRPr>
          </a:p>
        </p:txBody>
      </p:sp>
      <p:pic>
        <p:nvPicPr>
          <p:cNvPr id="3" name="Picture 3" descr="Computer Moni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460"/>
          <a:stretch>
            <a:fillRect/>
          </a:stretch>
        </p:blipFill>
        <p:spPr bwMode="auto">
          <a:xfrm>
            <a:off x="381000" y="2590800"/>
            <a:ext cx="2667000" cy="220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886200" y="1981200"/>
            <a:ext cx="4800600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343400" y="2514600"/>
            <a:ext cx="1524000" cy="1143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990600" y="3124200"/>
            <a:ext cx="1524000" cy="1143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066800" y="3276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6537325" y="3089275"/>
            <a:ext cx="207327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Now you can continue with your next frame of animation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410200" y="2590800"/>
            <a:ext cx="381000" cy="381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" name="Picture 15" descr="penc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981200"/>
            <a:ext cx="936625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7971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omputer Moni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460"/>
          <a:stretch>
            <a:fillRect/>
          </a:stretch>
        </p:blipFill>
        <p:spPr bwMode="auto">
          <a:xfrm>
            <a:off x="381000" y="2590800"/>
            <a:ext cx="2667000" cy="220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886200" y="1981200"/>
            <a:ext cx="4800600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4343400" y="2514600"/>
            <a:ext cx="1524000" cy="1143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990600" y="3124200"/>
            <a:ext cx="1524000" cy="1143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5410200" y="2590800"/>
            <a:ext cx="381000" cy="381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2057400" y="3276600"/>
            <a:ext cx="381000" cy="381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15"/>
          <p:cNvSpPr>
            <a:spLocks noChangeShapeType="1"/>
          </p:cNvSpPr>
          <p:nvPr/>
        </p:nvSpPr>
        <p:spPr bwMode="auto">
          <a:xfrm flipH="1">
            <a:off x="2743200" y="3048000"/>
            <a:ext cx="15240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4191000" y="3962400"/>
            <a:ext cx="278288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/>
          </a:p>
          <a:p>
            <a:r>
              <a:rPr lang="en-US"/>
              <a:t>Flip the back buffer</a:t>
            </a:r>
          </a:p>
          <a:p>
            <a:r>
              <a:rPr lang="en-US"/>
              <a:t>to the front buffer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Arial" charset="0"/>
              </a:rPr>
              <a:t>How you typically work with the </a:t>
            </a:r>
            <a:r>
              <a:rPr lang="en-US" sz="3600" dirty="0" err="1">
                <a:latin typeface="Arial" charset="0"/>
              </a:rPr>
              <a:t>psychtoolbox</a:t>
            </a:r>
            <a:endParaRPr lang="en-US" sz="3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971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omputer Moni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460"/>
          <a:stretch>
            <a:fillRect/>
          </a:stretch>
        </p:blipFill>
        <p:spPr bwMode="auto">
          <a:xfrm>
            <a:off x="381000" y="2590800"/>
            <a:ext cx="2667000" cy="220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886200" y="1981200"/>
            <a:ext cx="4800600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4343400" y="2514600"/>
            <a:ext cx="1524000" cy="1143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990600" y="3124200"/>
            <a:ext cx="1524000" cy="1143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2057400" y="3276600"/>
            <a:ext cx="381000" cy="381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4038600" y="4038600"/>
            <a:ext cx="4652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0"/>
              <a:t>Back Buffer is automatically cleared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Arial" charset="0"/>
              </a:rPr>
              <a:t>How you typically work with the </a:t>
            </a:r>
            <a:r>
              <a:rPr lang="en-US" sz="3600" dirty="0" err="1">
                <a:latin typeface="Arial" charset="0"/>
              </a:rPr>
              <a:t>psychtoolbox</a:t>
            </a:r>
            <a:endParaRPr lang="en-US" sz="3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9710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90285" y="1714500"/>
            <a:ext cx="8581572" cy="2686050"/>
          </a:xfrm>
        </p:spPr>
        <p:txBody>
          <a:bodyPr>
            <a:noAutofit/>
          </a:bodyPr>
          <a:lstStyle/>
          <a:p>
            <a:r>
              <a:rPr lang="en-US" sz="2600" dirty="0" smtClean="0"/>
              <a:t>Whenever you draw to the screen in PTB, you are drawing to the back buffer</a:t>
            </a:r>
          </a:p>
          <a:p>
            <a:r>
              <a:rPr lang="en-US" sz="2600" dirty="0" smtClean="0"/>
              <a:t>You will not see anything you've drawn until you "Flip" the buffers</a:t>
            </a:r>
          </a:p>
          <a:p>
            <a:r>
              <a:rPr lang="en-US" sz="2600" dirty="0" smtClean="0"/>
              <a:t>This separates drawing and arranging time from presentation time – you can wait until the precise moment you want everything to appear and pull the trigger (Flip)</a:t>
            </a:r>
            <a:endParaRPr lang="en-US" sz="26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779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460687" y="1588479"/>
            <a:ext cx="5307560" cy="2994422"/>
          </a:xfrm>
        </p:spPr>
        <p:txBody>
          <a:bodyPr/>
          <a:lstStyle/>
          <a:p>
            <a:r>
              <a:rPr lang="en-US" dirty="0" smtClean="0"/>
              <a:t>Opening the screen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28700" y="2206116"/>
            <a:ext cx="7861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urier"/>
                <a:cs typeface="Courier"/>
              </a:rPr>
              <a:t>[</a:t>
            </a:r>
            <a:r>
              <a:rPr lang="en-US" sz="2000" dirty="0" err="1">
                <a:latin typeface="Courier"/>
                <a:cs typeface="Courier"/>
              </a:rPr>
              <a:t>windowPtr,rect</a:t>
            </a:r>
            <a:r>
              <a:rPr lang="en-US" sz="2000" dirty="0">
                <a:latin typeface="Courier"/>
                <a:cs typeface="Courier"/>
              </a:rPr>
              <a:t>]=Screen('</a:t>
            </a:r>
            <a:r>
              <a:rPr lang="en-US" sz="2000" dirty="0" err="1">
                <a:latin typeface="Courier"/>
                <a:cs typeface="Courier"/>
              </a:rPr>
              <a:t>OpenWindow</a:t>
            </a:r>
            <a:r>
              <a:rPr lang="en-US" sz="2000" dirty="0">
                <a:latin typeface="Courier"/>
                <a:cs typeface="Courier"/>
              </a:rPr>
              <a:t>',</a:t>
            </a:r>
            <a:r>
              <a:rPr lang="en-US" sz="2000" dirty="0" err="1">
                <a:latin typeface="Courier"/>
                <a:cs typeface="Courier"/>
              </a:rPr>
              <a:t>ScreenNumber</a:t>
            </a:r>
            <a:r>
              <a:rPr lang="en-US" sz="2000" dirty="0">
                <a:latin typeface="Courier"/>
                <a:cs typeface="Courier"/>
              </a:rPr>
              <a:t>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67654" y="2890576"/>
            <a:ext cx="32603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5"/>
                </a:solidFill>
              </a:rPr>
              <a:t>which screen you want to open (you may have multiple monitors)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3576" y="2912764"/>
            <a:ext cx="23079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1"/>
                </a:solidFill>
              </a:rPr>
              <a:t>returns a number that we will use to refer to this screen in future commands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91557" y="4368536"/>
            <a:ext cx="35254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3"/>
                </a:solidFill>
              </a:rPr>
              <a:t>returns a rectangle (a vector of four numbers) that describe the dimensions of the screen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917743" y="2606226"/>
            <a:ext cx="0" cy="326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0"/>
          </p:cNvCxnSpPr>
          <p:nvPr/>
        </p:nvCxnSpPr>
        <p:spPr>
          <a:xfrm flipH="1" flipV="1">
            <a:off x="3164052" y="2483118"/>
            <a:ext cx="1390209" cy="18854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6081348" y="2483118"/>
            <a:ext cx="1" cy="4916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603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77988" y="188362"/>
            <a:ext cx="9336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[</a:t>
            </a:r>
            <a:r>
              <a:rPr lang="en-US" sz="2400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windowPtr,rect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]=Screen('</a:t>
            </a:r>
            <a:r>
              <a:rPr lang="en-US" sz="2400" dirty="0" err="1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OpenWindow</a:t>
            </a:r>
            <a:r>
              <a:rPr lang="en-US" sz="2400" dirty="0">
                <a:latin typeface="Courier"/>
                <a:cs typeface="Courier"/>
              </a:rPr>
              <a:t>',</a:t>
            </a:r>
            <a:r>
              <a:rPr lang="en-US" sz="2400" dirty="0" err="1">
                <a:latin typeface="Courier"/>
                <a:cs typeface="Courier"/>
              </a:rPr>
              <a:t>ScreenNumber</a:t>
            </a:r>
            <a:r>
              <a:rPr lang="en-US" sz="2400" dirty="0">
                <a:latin typeface="Courier"/>
                <a:cs typeface="Courier"/>
              </a:rPr>
              <a:t>)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345545" y="796636"/>
            <a:ext cx="1789546" cy="5657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057322" y="1128341"/>
            <a:ext cx="5941493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Slight OS difference here!</a:t>
            </a:r>
          </a:p>
          <a:p>
            <a:r>
              <a:rPr lang="en-US" sz="2400" dirty="0"/>
              <a:t>For all platform differences, see http://</a:t>
            </a:r>
            <a:r>
              <a:rPr lang="en-US" sz="2400" dirty="0" err="1"/>
              <a:t>psychtoolbox.org</a:t>
            </a:r>
            <a:r>
              <a:rPr lang="en-US" sz="2400" dirty="0"/>
              <a:t>/</a:t>
            </a:r>
            <a:r>
              <a:rPr lang="en-US" sz="2400" dirty="0" err="1"/>
              <a:t>PlatformDifferences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382690" y="2540223"/>
            <a:ext cx="6376522" cy="12003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sz="2400" dirty="0">
                <a:latin typeface="Courier"/>
                <a:cs typeface="Courier"/>
              </a:rPr>
              <a:t>&gt;&gt; </a:t>
            </a:r>
            <a:r>
              <a:rPr lang="pl-PL" sz="2400" dirty="0" err="1">
                <a:latin typeface="Courier"/>
                <a:cs typeface="Courier"/>
              </a:rPr>
              <a:t>Screen</a:t>
            </a:r>
            <a:r>
              <a:rPr lang="pl-PL" sz="2400" dirty="0">
                <a:latin typeface="Courier"/>
                <a:cs typeface="Courier"/>
              </a:rPr>
              <a:t>('</a:t>
            </a:r>
            <a:r>
              <a:rPr lang="pl-PL" sz="2400" dirty="0" err="1">
                <a:latin typeface="Courier"/>
                <a:cs typeface="Courier"/>
              </a:rPr>
              <a:t>Screens</a:t>
            </a:r>
            <a:r>
              <a:rPr lang="pl-PL" sz="2400" dirty="0">
                <a:latin typeface="Courier"/>
                <a:cs typeface="Courier"/>
              </a:rPr>
              <a:t>')</a:t>
            </a:r>
          </a:p>
          <a:p>
            <a:endParaRPr lang="pl-PL" sz="2400" dirty="0">
              <a:latin typeface="Courier"/>
              <a:cs typeface="Courier"/>
            </a:endParaRPr>
          </a:p>
          <a:p>
            <a:endParaRPr lang="pl-PL" sz="2400" dirty="0">
              <a:latin typeface="Courier"/>
              <a:cs typeface="Courier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9933" y="3502772"/>
            <a:ext cx="83529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MAC OS X:</a:t>
            </a:r>
          </a:p>
          <a:p>
            <a:r>
              <a:rPr lang="en-US" sz="2000" dirty="0"/>
              <a:t>	0 is the main display (with the </a:t>
            </a:r>
            <a:r>
              <a:rPr lang="en-US" sz="2000" dirty="0" err="1"/>
              <a:t>menubar</a:t>
            </a:r>
            <a:r>
              <a:rPr lang="en-US" sz="2000" dirty="0"/>
              <a:t>) and 1 is the first external display</a:t>
            </a:r>
          </a:p>
          <a:p>
            <a:endParaRPr lang="en-US" sz="2000" dirty="0" smtClean="0"/>
          </a:p>
          <a:p>
            <a:r>
              <a:rPr lang="en-US" sz="2000" dirty="0" smtClean="0"/>
              <a:t>WINDOWS</a:t>
            </a:r>
            <a:r>
              <a:rPr lang="en-US" sz="2000" dirty="0"/>
              <a:t>: </a:t>
            </a:r>
          </a:p>
          <a:p>
            <a:r>
              <a:rPr lang="en-US" sz="2000" dirty="0"/>
              <a:t>	0 refers to all displays together, then 1 is the main monitor and 2-x are externals</a:t>
            </a:r>
          </a:p>
          <a:p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480683" y="5331704"/>
            <a:ext cx="6376522" cy="12003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sz="2400" dirty="0">
                <a:latin typeface="Courier"/>
                <a:cs typeface="Courier"/>
              </a:rPr>
              <a:t>&gt;&gt; max(</a:t>
            </a:r>
            <a:r>
              <a:rPr lang="pl-PL" sz="2400" dirty="0" err="1">
                <a:latin typeface="Courier"/>
                <a:cs typeface="Courier"/>
              </a:rPr>
              <a:t>Screen</a:t>
            </a:r>
            <a:r>
              <a:rPr lang="pl-PL" sz="2400" dirty="0">
                <a:latin typeface="Courier"/>
                <a:cs typeface="Courier"/>
              </a:rPr>
              <a:t>('</a:t>
            </a:r>
            <a:r>
              <a:rPr lang="pl-PL" sz="2400" dirty="0" err="1">
                <a:latin typeface="Courier"/>
                <a:cs typeface="Courier"/>
              </a:rPr>
              <a:t>Screens</a:t>
            </a:r>
            <a:r>
              <a:rPr lang="pl-PL" sz="2400" dirty="0">
                <a:latin typeface="Courier"/>
                <a:cs typeface="Courier"/>
              </a:rPr>
              <a:t>'))</a:t>
            </a:r>
          </a:p>
          <a:p>
            <a:endParaRPr lang="pl-PL" sz="2400" dirty="0">
              <a:latin typeface="Courier"/>
              <a:cs typeface="Courier"/>
            </a:endParaRPr>
          </a:p>
          <a:p>
            <a:endParaRPr lang="pl-PL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076840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uild="p" animBg="1"/>
      <p:bldP spid="10" grpId="0"/>
      <p:bldP spid="11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0611" y="608847"/>
            <a:ext cx="74297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urier"/>
                <a:cs typeface="Courier"/>
              </a:rPr>
              <a:t>[</a:t>
            </a:r>
            <a:r>
              <a:rPr lang="en-US" sz="2000" dirty="0" err="1">
                <a:solidFill>
                  <a:schemeClr val="bg1">
                    <a:lumMod val="75000"/>
                  </a:schemeClr>
                </a:solidFill>
                <a:latin typeface="Courier"/>
                <a:cs typeface="Courier"/>
              </a:rPr>
              <a:t>windowPtr,</a:t>
            </a:r>
            <a:r>
              <a:rPr lang="en-US" sz="2000" dirty="0" err="1">
                <a:latin typeface="Courier"/>
                <a:cs typeface="Courier"/>
              </a:rPr>
              <a:t>rect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urier"/>
                <a:cs typeface="Courier"/>
              </a:rPr>
              <a:t>]=Screen('</a:t>
            </a:r>
            <a:r>
              <a:rPr lang="en-US" sz="2000" dirty="0" err="1">
                <a:solidFill>
                  <a:schemeClr val="bg1">
                    <a:lumMod val="75000"/>
                  </a:schemeClr>
                </a:solidFill>
                <a:latin typeface="Courier"/>
                <a:cs typeface="Courier"/>
              </a:rPr>
              <a:t>OpenWindow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urier"/>
                <a:cs typeface="Courier"/>
              </a:rPr>
              <a:t>',</a:t>
            </a:r>
            <a:r>
              <a:rPr lang="en-US" sz="2000" dirty="0" err="1">
                <a:solidFill>
                  <a:schemeClr val="bg1">
                    <a:lumMod val="75000"/>
                  </a:schemeClr>
                </a:solidFill>
                <a:latin typeface="Courier"/>
                <a:cs typeface="Courier"/>
              </a:rPr>
              <a:t>ScreenNumber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urier"/>
                <a:cs typeface="Courier"/>
              </a:rPr>
              <a:t>)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970611" y="1744578"/>
            <a:ext cx="7177602" cy="4160938"/>
            <a:chOff x="1480683" y="1669193"/>
            <a:chExt cx="6376522" cy="3339760"/>
          </a:xfrm>
        </p:grpSpPr>
        <p:sp>
          <p:nvSpPr>
            <p:cNvPr id="8" name="TextBox 7"/>
            <p:cNvSpPr txBox="1"/>
            <p:nvPr/>
          </p:nvSpPr>
          <p:spPr>
            <a:xfrm>
              <a:off x="1480683" y="1669193"/>
              <a:ext cx="6376522" cy="8152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n-US" sz="2000" dirty="0">
                <a:latin typeface="Courier"/>
                <a:cs typeface="Courier"/>
              </a:endParaRPr>
            </a:p>
            <a:p>
              <a:r>
                <a:rPr lang="en-US" sz="2000" dirty="0" err="1" smtClean="0">
                  <a:latin typeface="Courier"/>
                  <a:cs typeface="Courier"/>
                </a:rPr>
                <a:t>rect</a:t>
              </a:r>
              <a:r>
                <a:rPr lang="en-US" sz="2000" dirty="0" smtClean="0">
                  <a:latin typeface="Courier"/>
                  <a:cs typeface="Courier"/>
                </a:rPr>
                <a:t> =</a:t>
              </a:r>
              <a:endParaRPr lang="en-US" sz="2000" dirty="0">
                <a:latin typeface="Courier"/>
                <a:cs typeface="Courier"/>
              </a:endParaRPr>
            </a:p>
            <a:p>
              <a:r>
                <a:rPr lang="en-US" sz="2000" dirty="0" smtClean="0">
                  <a:latin typeface="Courier"/>
                  <a:cs typeface="Courier"/>
                </a:rPr>
                <a:t>0           </a:t>
              </a:r>
              <a:r>
                <a:rPr lang="en-US" sz="2000" dirty="0">
                  <a:latin typeface="Courier"/>
                  <a:cs typeface="Courier"/>
                </a:rPr>
                <a:t>0        </a:t>
              </a:r>
              <a:r>
                <a:rPr lang="en-US" sz="2000" dirty="0" smtClean="0">
                  <a:latin typeface="Courier"/>
                  <a:cs typeface="Courier"/>
                </a:rPr>
                <a:t>1680        </a:t>
              </a:r>
              <a:r>
                <a:rPr lang="en-US" sz="2000" dirty="0">
                  <a:latin typeface="Courier"/>
                  <a:cs typeface="Courier"/>
                </a:rPr>
                <a:t>1050</a:t>
              </a:r>
              <a:endParaRPr lang="pl-PL" sz="2000" dirty="0">
                <a:latin typeface="Courier"/>
                <a:cs typeface="Courier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747596" y="2762250"/>
              <a:ext cx="3582866" cy="19196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00437" y="4687806"/>
              <a:ext cx="1445258" cy="3211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(1680,1050)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406892" y="2489729"/>
              <a:ext cx="553127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dirty="0"/>
                <a:t>(0,0)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2960079" y="2623039"/>
              <a:ext cx="271828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2513135" y="2864829"/>
              <a:ext cx="0" cy="167053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5744310" y="2460422"/>
              <a:ext cx="315058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dirty="0">
                  <a:solidFill>
                    <a:schemeClr val="accent1"/>
                  </a:solidFill>
                </a:rPr>
                <a:t>x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06894" y="4476039"/>
              <a:ext cx="315058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dirty="0">
                  <a:solidFill>
                    <a:schemeClr val="accent1"/>
                  </a:solidFill>
                </a:rPr>
                <a:t>y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322884" y="1940170"/>
              <a:ext cx="696057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dirty="0">
                  <a:solidFill>
                    <a:schemeClr val="accent5"/>
                  </a:solidFill>
                </a:rPr>
                <a:t>width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982434" y="1940170"/>
              <a:ext cx="696057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dirty="0">
                  <a:solidFill>
                    <a:schemeClr val="accent2"/>
                  </a:solidFill>
                </a:rPr>
                <a:t>height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91839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73743"/>
            <a:ext cx="8229600" cy="808038"/>
          </a:xfrm>
        </p:spPr>
        <p:txBody>
          <a:bodyPr/>
          <a:lstStyle/>
          <a:p>
            <a:r>
              <a:rPr lang="en-US" dirty="0" err="1">
                <a:latin typeface="Arial" charset="0"/>
              </a:rPr>
              <a:t>Psychtoolbox</a:t>
            </a:r>
            <a:r>
              <a:rPr lang="en-US" dirty="0">
                <a:latin typeface="Arial" charset="0"/>
              </a:rPr>
              <a:t> Basics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33900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333333"/>
                </a:solidFill>
                <a:latin typeface="Arial" charset="0"/>
              </a:rPr>
              <a:t>Computers are perfect for creating and displaying visual psychophysics stimuli</a:t>
            </a:r>
          </a:p>
          <a:p>
            <a:r>
              <a:rPr lang="en-US" dirty="0">
                <a:solidFill>
                  <a:srgbClr val="333333"/>
                </a:solidFill>
                <a:latin typeface="Arial" charset="0"/>
              </a:rPr>
              <a:t>Programs usually written in a low-level language (e.g. C or Pascal) to achieve full control of the hardware for precise stimulus display but are difficult to program</a:t>
            </a:r>
          </a:p>
          <a:p>
            <a:r>
              <a:rPr lang="en-US" dirty="0">
                <a:solidFill>
                  <a:srgbClr val="333333"/>
                </a:solidFill>
                <a:latin typeface="Arial" charset="0"/>
              </a:rPr>
              <a:t>Interpreted languages like </a:t>
            </a:r>
            <a:r>
              <a:rPr lang="en-US" dirty="0" err="1">
                <a:solidFill>
                  <a:srgbClr val="333333"/>
                </a:solidFill>
                <a:latin typeface="Arial" charset="0"/>
              </a:rPr>
              <a:t>Matlab</a:t>
            </a:r>
            <a:r>
              <a:rPr lang="en-US" dirty="0">
                <a:solidFill>
                  <a:srgbClr val="333333"/>
                </a:solidFill>
                <a:latin typeface="Arial" charset="0"/>
              </a:rPr>
              <a:t> are abstracted from hardware details and provide friendlier development environments</a:t>
            </a:r>
          </a:p>
          <a:p>
            <a:r>
              <a:rPr lang="en-US" dirty="0">
                <a:solidFill>
                  <a:srgbClr val="333333"/>
                </a:solidFill>
                <a:latin typeface="Arial" charset="0"/>
              </a:rPr>
              <a:t>The Psychophysics Toolbox is a software package that allows </a:t>
            </a:r>
            <a:r>
              <a:rPr lang="en-US" dirty="0" err="1">
                <a:solidFill>
                  <a:srgbClr val="333333"/>
                </a:solidFill>
                <a:latin typeface="Arial" charset="0"/>
              </a:rPr>
              <a:t>Matlab</a:t>
            </a:r>
            <a:r>
              <a:rPr lang="en-US" dirty="0">
                <a:solidFill>
                  <a:srgbClr val="333333"/>
                </a:solidFill>
                <a:latin typeface="Arial" charset="0"/>
              </a:rPr>
              <a:t> to fully control the hardware for precise stimulus display while retaining the flexibility and ease of </a:t>
            </a:r>
            <a:r>
              <a:rPr lang="en-US" dirty="0" err="1">
                <a:solidFill>
                  <a:srgbClr val="333333"/>
                </a:solidFill>
                <a:latin typeface="Arial" charset="0"/>
              </a:rPr>
              <a:t>Matlab</a:t>
            </a:r>
            <a:r>
              <a:rPr lang="en-US" dirty="0">
                <a:solidFill>
                  <a:srgbClr val="333333"/>
                </a:solidFill>
                <a:latin typeface="Arial" charset="0"/>
              </a:rPr>
              <a:t>. </a:t>
            </a:r>
            <a:endParaRPr lang="en-US" dirty="0" smtClean="0">
              <a:solidFill>
                <a:srgbClr val="333333"/>
              </a:solidFill>
              <a:latin typeface="Arial" charset="0"/>
            </a:endParaRPr>
          </a:p>
          <a:p>
            <a:r>
              <a:rPr lang="en-US" dirty="0" err="1">
                <a:solidFill>
                  <a:srgbClr val="333333"/>
                </a:solidFill>
                <a:latin typeface="Arial" charset="0"/>
              </a:rPr>
              <a:t>Brainard</a:t>
            </a:r>
            <a:r>
              <a:rPr lang="en-US" dirty="0">
                <a:solidFill>
                  <a:srgbClr val="333333"/>
                </a:solidFill>
                <a:latin typeface="Arial" charset="0"/>
              </a:rPr>
              <a:t>, D. H. (1997) The Psychophysics Toolbox, Spatial Vision 10:433-436</a:t>
            </a:r>
          </a:p>
          <a:p>
            <a:endParaRPr lang="en-US" dirty="0">
              <a:solidFill>
                <a:srgbClr val="333333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6886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28700" y="-20365"/>
            <a:ext cx="7200900" cy="1114425"/>
          </a:xfrm>
        </p:spPr>
        <p:txBody>
          <a:bodyPr/>
          <a:lstStyle/>
          <a:p>
            <a:r>
              <a:rPr lang="en-US" dirty="0" smtClean="0"/>
              <a:t>Using Screen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8545" y="1094060"/>
            <a:ext cx="9144000" cy="56323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urier"/>
                <a:cs typeface="Courier"/>
              </a:rPr>
              <a:t>function </a:t>
            </a:r>
            <a:r>
              <a:rPr lang="en-US" sz="2400" dirty="0" err="1">
                <a:latin typeface="Courier"/>
                <a:cs typeface="Courier"/>
              </a:rPr>
              <a:t>drawSomething</a:t>
            </a:r>
            <a:r>
              <a:rPr lang="en-US" sz="2400" dirty="0">
                <a:latin typeface="Courier"/>
                <a:cs typeface="Courier"/>
              </a:rPr>
              <a:t>()</a:t>
            </a:r>
          </a:p>
          <a:p>
            <a:endParaRPr lang="en-US" sz="2400" dirty="0">
              <a:latin typeface="Courier"/>
              <a:cs typeface="Courier"/>
            </a:endParaRPr>
          </a:p>
          <a:p>
            <a:r>
              <a:rPr lang="en-US" sz="2400" dirty="0">
                <a:latin typeface="Courier"/>
                <a:cs typeface="Courier"/>
              </a:rPr>
              <a:t>[</a:t>
            </a:r>
            <a:r>
              <a:rPr lang="en-US" sz="2400" dirty="0" err="1">
                <a:latin typeface="Courier"/>
                <a:cs typeface="Courier"/>
              </a:rPr>
              <a:t>wPtr</a:t>
            </a:r>
            <a:r>
              <a:rPr lang="en-US" sz="2400" dirty="0">
                <a:latin typeface="Courier"/>
                <a:cs typeface="Courier"/>
              </a:rPr>
              <a:t>, </a:t>
            </a:r>
            <a:r>
              <a:rPr lang="en-US" sz="2400" dirty="0" err="1" smtClean="0">
                <a:latin typeface="Courier"/>
                <a:cs typeface="Courier"/>
              </a:rPr>
              <a:t>rect</a:t>
            </a:r>
            <a:endParaRPr lang="en-US" sz="2400" dirty="0" smtClean="0">
              <a:latin typeface="Courier"/>
              <a:cs typeface="Courier"/>
            </a:endParaRPr>
          </a:p>
          <a:p>
            <a:r>
              <a:rPr lang="en-US" sz="2400" dirty="0" smtClean="0">
                <a:latin typeface="Courier"/>
                <a:cs typeface="Courier"/>
              </a:rPr>
              <a:t>] = Screen(</a:t>
            </a:r>
            <a:r>
              <a:rPr lang="en-US" sz="2400" dirty="0" smtClean="0">
                <a:solidFill>
                  <a:srgbClr val="A300A9"/>
                </a:solidFill>
                <a:latin typeface="Courier"/>
                <a:cs typeface="Courier"/>
              </a:rPr>
              <a:t>'</a:t>
            </a:r>
            <a:r>
              <a:rPr lang="en-US" sz="2400" dirty="0" err="1" smtClean="0">
                <a:solidFill>
                  <a:srgbClr val="A300A9"/>
                </a:solidFill>
                <a:latin typeface="Courier"/>
                <a:cs typeface="Courier"/>
              </a:rPr>
              <a:t>OpenWindow</a:t>
            </a:r>
            <a:r>
              <a:rPr lang="en-US" sz="2400" dirty="0" smtClean="0">
                <a:solidFill>
                  <a:srgbClr val="A300A9"/>
                </a:solidFill>
                <a:latin typeface="Courier"/>
                <a:cs typeface="Courier"/>
              </a:rPr>
              <a:t>'</a:t>
            </a:r>
            <a:r>
              <a:rPr lang="en-US" sz="2400" dirty="0" smtClean="0">
                <a:latin typeface="Courier"/>
                <a:cs typeface="Courier"/>
              </a:rPr>
              <a:t>,max(Screen('Screens')));  </a:t>
            </a:r>
            <a:r>
              <a:rPr lang="en-US" sz="2400" dirty="0" smtClean="0">
                <a:solidFill>
                  <a:schemeClr val="accent5"/>
                </a:solidFill>
                <a:latin typeface="Courier"/>
                <a:cs typeface="Courier"/>
              </a:rPr>
              <a:t>%open the screen</a:t>
            </a:r>
          </a:p>
          <a:p>
            <a:r>
              <a:rPr lang="en-US" sz="2400" dirty="0" smtClean="0">
                <a:latin typeface="Courier"/>
                <a:cs typeface="Courier"/>
              </a:rPr>
              <a:t>Screen</a:t>
            </a:r>
            <a:r>
              <a:rPr lang="en-US" sz="2400" dirty="0">
                <a:latin typeface="Courier"/>
                <a:cs typeface="Courier"/>
              </a:rPr>
              <a:t>(</a:t>
            </a:r>
            <a:r>
              <a:rPr lang="en-US" sz="2400" dirty="0">
                <a:solidFill>
                  <a:srgbClr val="A300A9"/>
                </a:solidFill>
                <a:latin typeface="Courier"/>
                <a:cs typeface="Courier"/>
              </a:rPr>
              <a:t>'</a:t>
            </a:r>
            <a:r>
              <a:rPr lang="en-US" sz="2400" dirty="0" err="1">
                <a:solidFill>
                  <a:srgbClr val="A300A9"/>
                </a:solidFill>
                <a:latin typeface="Courier"/>
                <a:cs typeface="Courier"/>
              </a:rPr>
              <a:t>FillRect</a:t>
            </a:r>
            <a:r>
              <a:rPr lang="en-US" sz="2400" dirty="0">
                <a:solidFill>
                  <a:srgbClr val="A300A9"/>
                </a:solidFill>
                <a:latin typeface="Courier"/>
                <a:cs typeface="Courier"/>
              </a:rPr>
              <a:t>'</a:t>
            </a:r>
            <a:r>
              <a:rPr lang="en-US" sz="2400" dirty="0">
                <a:latin typeface="Courier"/>
                <a:cs typeface="Courier"/>
              </a:rPr>
              <a:t>, </a:t>
            </a:r>
            <a:r>
              <a:rPr lang="en-US" sz="2400" dirty="0" err="1">
                <a:latin typeface="Courier"/>
                <a:cs typeface="Courier"/>
              </a:rPr>
              <a:t>wPtr</a:t>
            </a:r>
            <a:r>
              <a:rPr lang="en-US" sz="2400" dirty="0">
                <a:latin typeface="Courier"/>
                <a:cs typeface="Courier"/>
              </a:rPr>
              <a:t>, [255 0 0],[100 100 500 500]);      </a:t>
            </a:r>
            <a:r>
              <a:rPr lang="en-US" sz="2400" dirty="0">
                <a:solidFill>
                  <a:srgbClr val="528A02"/>
                </a:solidFill>
                <a:latin typeface="Courier"/>
                <a:cs typeface="Courier"/>
              </a:rPr>
              <a:t>%draw a rectangle on the back buffer</a:t>
            </a:r>
          </a:p>
          <a:p>
            <a:r>
              <a:rPr lang="en-US" sz="2400" dirty="0">
                <a:latin typeface="Courier"/>
                <a:cs typeface="Courier"/>
              </a:rPr>
              <a:t>Screen(</a:t>
            </a:r>
            <a:r>
              <a:rPr lang="en-US" sz="2400" dirty="0">
                <a:solidFill>
                  <a:srgbClr val="A300A9"/>
                </a:solidFill>
                <a:latin typeface="Courier"/>
                <a:cs typeface="Courier"/>
              </a:rPr>
              <a:t>'Flip'</a:t>
            </a:r>
            <a:r>
              <a:rPr lang="en-US" sz="2400" dirty="0">
                <a:latin typeface="Courier"/>
                <a:cs typeface="Courier"/>
              </a:rPr>
              <a:t>,</a:t>
            </a:r>
            <a:r>
              <a:rPr lang="en-US" sz="2400" dirty="0" err="1">
                <a:latin typeface="Courier"/>
                <a:cs typeface="Courier"/>
              </a:rPr>
              <a:t>wPtr</a:t>
            </a:r>
            <a:r>
              <a:rPr lang="en-US" sz="2400" dirty="0">
                <a:latin typeface="Courier"/>
                <a:cs typeface="Courier"/>
              </a:rPr>
              <a:t>);                                        </a:t>
            </a:r>
            <a:r>
              <a:rPr lang="en-US" sz="2400" dirty="0">
                <a:solidFill>
                  <a:srgbClr val="528A02"/>
                </a:solidFill>
                <a:latin typeface="Courier"/>
                <a:cs typeface="Courier"/>
              </a:rPr>
              <a:t>%flip the buffers</a:t>
            </a:r>
          </a:p>
          <a:p>
            <a:r>
              <a:rPr lang="en-US" sz="2400" dirty="0" err="1">
                <a:latin typeface="Courier"/>
                <a:cs typeface="Courier"/>
              </a:rPr>
              <a:t>KbWait</a:t>
            </a:r>
            <a:r>
              <a:rPr lang="en-US" sz="2400" dirty="0">
                <a:latin typeface="Courier"/>
                <a:cs typeface="Courier"/>
              </a:rPr>
              <a:t>();                     </a:t>
            </a:r>
            <a:r>
              <a:rPr lang="en-US" sz="2400" dirty="0" smtClean="0">
                <a:latin typeface="Courier"/>
                <a:cs typeface="Courier"/>
              </a:rPr>
              <a:t>color     </a:t>
            </a:r>
            <a:r>
              <a:rPr lang="en-US" sz="2400" dirty="0" err="1" smtClean="0">
                <a:latin typeface="Courier"/>
                <a:cs typeface="Courier"/>
              </a:rPr>
              <a:t>rect</a:t>
            </a:r>
            <a:r>
              <a:rPr lang="en-US" sz="2400" dirty="0" smtClean="0">
                <a:latin typeface="Courier"/>
                <a:cs typeface="Courier"/>
              </a:rPr>
              <a:t>                         </a:t>
            </a:r>
            <a:r>
              <a:rPr lang="en-US" sz="2400" dirty="0">
                <a:solidFill>
                  <a:srgbClr val="528A02"/>
                </a:solidFill>
                <a:latin typeface="Courier"/>
                <a:cs typeface="Courier"/>
              </a:rPr>
              <a:t>%wait until key pressed</a:t>
            </a:r>
          </a:p>
          <a:p>
            <a:endParaRPr lang="en-US" sz="2400" dirty="0">
              <a:latin typeface="Courier"/>
              <a:cs typeface="Courier"/>
            </a:endParaRPr>
          </a:p>
          <a:p>
            <a:r>
              <a:rPr lang="en-US" sz="2400" dirty="0">
                <a:latin typeface="Courier"/>
                <a:cs typeface="Courier"/>
              </a:rPr>
              <a:t>clear Screen;</a:t>
            </a:r>
          </a:p>
          <a:p>
            <a:endParaRPr lang="en-US" sz="2400" dirty="0">
              <a:solidFill>
                <a:srgbClr val="3366FF"/>
              </a:solidFill>
              <a:latin typeface="Courier"/>
              <a:cs typeface="Courier"/>
            </a:endParaRPr>
          </a:p>
          <a:p>
            <a:r>
              <a:rPr lang="en-US" sz="2400" dirty="0" smtClean="0">
                <a:solidFill>
                  <a:srgbClr val="3366FF"/>
                </a:solidFill>
                <a:latin typeface="Courier"/>
                <a:cs typeface="Courier"/>
              </a:rPr>
              <a:t>end</a:t>
            </a:r>
            <a:endParaRPr lang="en-US" sz="2400" dirty="0">
              <a:solidFill>
                <a:srgbClr val="3366FF"/>
              </a:solidFill>
              <a:latin typeface="Courier"/>
              <a:cs typeface="Courier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5461000" y="3371273"/>
            <a:ext cx="207818" cy="10737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7414491" y="3246582"/>
            <a:ext cx="207818" cy="10737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02613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Arial" charset="0"/>
              </a:rPr>
              <a:t>Basic Display Loop in </a:t>
            </a:r>
            <a:r>
              <a:rPr lang="en-US" sz="3600" dirty="0" err="1">
                <a:latin typeface="Arial" charset="0"/>
              </a:rPr>
              <a:t>PsychToolbox</a:t>
            </a:r>
            <a:r>
              <a:rPr lang="en-US" sz="3600" dirty="0">
                <a:latin typeface="Arial" charset="0"/>
              </a:rPr>
              <a:t> (PTB)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339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dirty="0">
                <a:solidFill>
                  <a:schemeClr val="tx2"/>
                </a:solidFill>
                <a:latin typeface="Arial" charset="0"/>
              </a:rPr>
              <a:t>% Open Window</a:t>
            </a:r>
          </a:p>
          <a:p>
            <a:pPr eaLnBrk="1" hangingPunct="1">
              <a:buFontTx/>
              <a:buNone/>
            </a:pPr>
            <a:endParaRPr lang="en-US" dirty="0">
              <a:solidFill>
                <a:schemeClr val="tx2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dirty="0">
                <a:solidFill>
                  <a:schemeClr val="tx2"/>
                </a:solidFill>
                <a:latin typeface="Arial" charset="0"/>
              </a:rPr>
              <a:t>% while some condition is true do the following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chemeClr val="tx2"/>
                </a:solidFill>
                <a:latin typeface="Arial" charset="0"/>
              </a:rPr>
              <a:t>	% draw something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chemeClr val="tx2"/>
                </a:solidFill>
                <a:latin typeface="Arial" charset="0"/>
              </a:rPr>
              <a:t>	% make some changes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chemeClr val="tx2"/>
                </a:solidFill>
                <a:latin typeface="Arial" charset="0"/>
              </a:rPr>
              <a:t>	% repeat</a:t>
            </a:r>
          </a:p>
          <a:p>
            <a:pPr eaLnBrk="1" hangingPunct="1">
              <a:buFontTx/>
              <a:buNone/>
            </a:pPr>
            <a:endParaRPr lang="en-US" dirty="0">
              <a:solidFill>
                <a:schemeClr val="tx2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dirty="0">
                <a:solidFill>
                  <a:schemeClr val="tx2"/>
                </a:solidFill>
                <a:latin typeface="Arial" charset="0"/>
              </a:rPr>
              <a:t>% Close screen</a:t>
            </a:r>
          </a:p>
        </p:txBody>
      </p:sp>
    </p:spTree>
    <p:extLst>
      <p:ext uri="{BB962C8B-B14F-4D97-AF65-F5344CB8AC3E}">
        <p14:creationId xmlns:p14="http://schemas.microsoft.com/office/powerpoint/2010/main" val="40479710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6561"/>
            <a:ext cx="8229600" cy="808038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Arial" charset="0"/>
              </a:rPr>
              <a:t>Task 1: Basic Display Loop in PTB (code)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35182" y="1789545"/>
            <a:ext cx="1385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</a:t>
            </a:r>
            <a:r>
              <a:rPr lang="en-US" dirty="0" err="1" smtClean="0"/>
              <a:t>raw_stuff.m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9710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Arial" charset="0"/>
              </a:rPr>
              <a:t>Moving Shapes around the Screen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339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>
                <a:solidFill>
                  <a:schemeClr val="tx2"/>
                </a:solidFill>
                <a:latin typeface="Arial" charset="0"/>
              </a:rPr>
              <a:t>Shapes are defined by an array of numbers </a:t>
            </a:r>
            <a:br>
              <a:rPr lang="en-US" dirty="0">
                <a:solidFill>
                  <a:schemeClr val="tx2"/>
                </a:solidFill>
                <a:latin typeface="Arial" charset="0"/>
              </a:rPr>
            </a:br>
            <a:r>
              <a:rPr lang="en-US" dirty="0">
                <a:solidFill>
                  <a:schemeClr val="tx2"/>
                </a:solidFill>
                <a:latin typeface="Arial" charset="0"/>
              </a:rPr>
              <a:t>e.g. sh1 = [10, 15, 40, 45] ; 	% [x1, y1, x2, y2]</a:t>
            </a:r>
            <a:br>
              <a:rPr lang="en-US" dirty="0">
                <a:solidFill>
                  <a:schemeClr val="tx2"/>
                </a:solidFill>
                <a:latin typeface="Arial" charset="0"/>
              </a:rPr>
            </a:br>
            <a:endParaRPr lang="en-US" dirty="0">
              <a:solidFill>
                <a:schemeClr val="tx2"/>
              </a:solidFill>
              <a:latin typeface="Arial" charset="0"/>
            </a:endParaRPr>
          </a:p>
          <a:p>
            <a:pPr eaLnBrk="1" hangingPunct="1"/>
            <a:r>
              <a:rPr lang="en-US" dirty="0">
                <a:solidFill>
                  <a:schemeClr val="tx2"/>
                </a:solidFill>
                <a:latin typeface="Arial" charset="0"/>
              </a:rPr>
              <a:t>To move a shape in the x direction by 5 pixels we need to increment both x coordinates by 5</a:t>
            </a:r>
            <a:br>
              <a:rPr lang="en-US" dirty="0">
                <a:solidFill>
                  <a:schemeClr val="tx2"/>
                </a:solidFill>
                <a:latin typeface="Arial" charset="0"/>
              </a:rPr>
            </a:br>
            <a:r>
              <a:rPr lang="en-US" dirty="0">
                <a:solidFill>
                  <a:schemeClr val="tx2"/>
                </a:solidFill>
                <a:latin typeface="Arial" charset="0"/>
              </a:rPr>
              <a:t>e.g. sh1(1) = sh1(1) +5; sh1(3) = sh1(3) +5</a:t>
            </a:r>
            <a:br>
              <a:rPr lang="en-US" dirty="0">
                <a:solidFill>
                  <a:schemeClr val="tx2"/>
                </a:solidFill>
                <a:latin typeface="Arial" charset="0"/>
              </a:rPr>
            </a:br>
            <a:r>
              <a:rPr lang="en-US" dirty="0">
                <a:solidFill>
                  <a:schemeClr val="tx2"/>
                </a:solidFill>
                <a:latin typeface="Arial" charset="0"/>
              </a:rPr>
              <a:t>	or use another array: sh1 = sh1 + [5, 0, 5, 0];</a:t>
            </a:r>
            <a:br>
              <a:rPr lang="en-US" dirty="0">
                <a:solidFill>
                  <a:schemeClr val="tx2"/>
                </a:solidFill>
                <a:latin typeface="Arial" charset="0"/>
              </a:rPr>
            </a:br>
            <a:endParaRPr lang="en-US" dirty="0">
              <a:solidFill>
                <a:schemeClr val="tx2"/>
              </a:solidFill>
              <a:latin typeface="Arial" charset="0"/>
            </a:endParaRPr>
          </a:p>
          <a:p>
            <a:pPr eaLnBrk="1" hangingPunct="1"/>
            <a:r>
              <a:rPr lang="en-US" dirty="0">
                <a:solidFill>
                  <a:schemeClr val="tx2"/>
                </a:solidFill>
                <a:latin typeface="Arial" charset="0"/>
              </a:rPr>
              <a:t>Same for moving in the y direction</a:t>
            </a:r>
            <a:br>
              <a:rPr lang="en-US" dirty="0">
                <a:solidFill>
                  <a:schemeClr val="tx2"/>
                </a:solidFill>
                <a:latin typeface="Arial" charset="0"/>
              </a:rPr>
            </a:br>
            <a:endParaRPr lang="en-US" dirty="0">
              <a:solidFill>
                <a:schemeClr val="tx2"/>
              </a:solidFill>
              <a:latin typeface="Arial" charset="0"/>
            </a:endParaRPr>
          </a:p>
          <a:p>
            <a:pPr eaLnBrk="1" hangingPunct="1"/>
            <a:r>
              <a:rPr lang="en-US" dirty="0">
                <a:solidFill>
                  <a:schemeClr val="tx2"/>
                </a:solidFill>
                <a:latin typeface="Arial" charset="0"/>
              </a:rPr>
              <a:t>Increment both if you want to move diagonally</a:t>
            </a:r>
          </a:p>
        </p:txBody>
      </p:sp>
    </p:spTree>
    <p:extLst>
      <p:ext uri="{BB962C8B-B14F-4D97-AF65-F5344CB8AC3E}">
        <p14:creationId xmlns:p14="http://schemas.microsoft.com/office/powerpoint/2010/main" val="40479710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Arial" charset="0"/>
              </a:rPr>
              <a:t>Task 2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04800" y="1524000"/>
            <a:ext cx="1676400" cy="1676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133600" y="1524000"/>
            <a:ext cx="1676400" cy="1676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038600" y="1524000"/>
            <a:ext cx="1676400" cy="1676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5943600" y="1524000"/>
            <a:ext cx="1676400" cy="1676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28600" y="5181600"/>
            <a:ext cx="1676400" cy="1676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057400" y="5181600"/>
            <a:ext cx="1676400" cy="1676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962400" y="5181600"/>
            <a:ext cx="1676400" cy="1676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5867400" y="5181600"/>
            <a:ext cx="1676400" cy="1676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288925" y="3317875"/>
            <a:ext cx="88550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/>
              <a:t>Make the rectangle move to the bottom of the screen at 5 pixels per frame, then move right when it hits the bottom.</a:t>
            </a:r>
          </a:p>
          <a:p>
            <a:r>
              <a:rPr lang="en-US" dirty="0"/>
              <a:t>When it hits the right, the program ends</a:t>
            </a: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304800" y="1524000"/>
            <a:ext cx="838200" cy="7620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5943600" y="2438400"/>
            <a:ext cx="838200" cy="7620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/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4038600" y="2057400"/>
            <a:ext cx="838200" cy="7620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/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2133600" y="1752600"/>
            <a:ext cx="838200" cy="7620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/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228600" y="6096000"/>
            <a:ext cx="838200" cy="7620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/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2286000" y="6096000"/>
            <a:ext cx="838200" cy="7620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/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4419600" y="6096000"/>
            <a:ext cx="838200" cy="7620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6705600" y="6096000"/>
            <a:ext cx="838200" cy="7620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/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1238921" y="4572000"/>
            <a:ext cx="79050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/>
              <a:t>Hint: </a:t>
            </a:r>
            <a:r>
              <a:rPr lang="en-US" dirty="0" err="1"/>
              <a:t>shape_dimensions</a:t>
            </a:r>
            <a:r>
              <a:rPr lang="en-US" dirty="0"/>
              <a:t>(1) is x1, (2) is y1, (3) is x2, </a:t>
            </a:r>
            <a:r>
              <a:rPr lang="en-US" dirty="0" smtClean="0"/>
              <a:t>(4) </a:t>
            </a:r>
            <a:r>
              <a:rPr lang="en-US" dirty="0"/>
              <a:t>is y2 </a:t>
            </a:r>
          </a:p>
        </p:txBody>
      </p:sp>
    </p:spTree>
    <p:extLst>
      <p:ext uri="{BB962C8B-B14F-4D97-AF65-F5344CB8AC3E}">
        <p14:creationId xmlns:p14="http://schemas.microsoft.com/office/powerpoint/2010/main" val="40479710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Arial" charset="0"/>
              </a:rPr>
              <a:t>Task 3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04800" y="1524000"/>
            <a:ext cx="1676400" cy="1676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133600" y="1524000"/>
            <a:ext cx="1676400" cy="1676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038600" y="1524000"/>
            <a:ext cx="1676400" cy="1676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5943600" y="1524000"/>
            <a:ext cx="1676400" cy="1676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28600" y="5181600"/>
            <a:ext cx="1676400" cy="1676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057400" y="5181600"/>
            <a:ext cx="1676400" cy="1676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962400" y="5181600"/>
            <a:ext cx="1676400" cy="1676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5867400" y="5181600"/>
            <a:ext cx="1676400" cy="1676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88925" y="3317875"/>
            <a:ext cx="8855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When the rectangle hits the bottom make it change colors to red</a:t>
            </a: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304800" y="1524000"/>
            <a:ext cx="838200" cy="7620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5943600" y="2438400"/>
            <a:ext cx="838200" cy="7620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038600" y="2057400"/>
            <a:ext cx="838200" cy="7620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2133600" y="1752600"/>
            <a:ext cx="838200" cy="7620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228600" y="6096000"/>
            <a:ext cx="838200" cy="7620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2286000" y="6096000"/>
            <a:ext cx="838200" cy="7620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4419600" y="6096000"/>
            <a:ext cx="838200" cy="7620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705600" y="6096000"/>
            <a:ext cx="838200" cy="7620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/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457200" y="3962400"/>
            <a:ext cx="43497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Hint: color is a 3 number vector</a:t>
            </a:r>
            <a:br>
              <a:rPr lang="en-US"/>
            </a:br>
            <a:r>
              <a:rPr lang="en-US"/>
              <a:t>          red is [255, 0, 0]</a:t>
            </a:r>
          </a:p>
        </p:txBody>
      </p:sp>
    </p:spTree>
    <p:extLst>
      <p:ext uri="{BB962C8B-B14F-4D97-AF65-F5344CB8AC3E}">
        <p14:creationId xmlns:p14="http://schemas.microsoft.com/office/powerpoint/2010/main" val="9679443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79710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7944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 </a:t>
            </a:r>
            <a:r>
              <a:rPr lang="en-US" dirty="0" err="1" smtClean="0"/>
              <a:t>Psychtoolbox</a:t>
            </a:r>
            <a:r>
              <a:rPr lang="en-US" dirty="0" smtClean="0"/>
              <a:t> (PTB)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http://psychtoolbox.org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Following the instruction</a:t>
            </a:r>
          </a:p>
          <a:p>
            <a:r>
              <a:rPr lang="en-US" dirty="0" err="1" smtClean="0"/>
              <a:t>Setpath</a:t>
            </a:r>
            <a:endParaRPr lang="en-US" dirty="0" smtClean="0"/>
          </a:p>
          <a:p>
            <a:r>
              <a:rPr lang="en-US" dirty="0" smtClean="0"/>
              <a:t>Test your PTB</a:t>
            </a:r>
          </a:p>
          <a:p>
            <a:pPr lvl="1"/>
            <a:r>
              <a:rPr lang="en-US" dirty="0" err="1" smtClean="0"/>
              <a:t>PsychtoolboxVersion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Useful webpage</a:t>
            </a:r>
          </a:p>
          <a:p>
            <a:pPr lvl="1"/>
            <a:r>
              <a:rPr lang="en-US" dirty="0"/>
              <a:t>http://</a:t>
            </a:r>
            <a:r>
              <a:rPr lang="en-US" dirty="0" err="1"/>
              <a:t>docs.psychtoolbox.org</a:t>
            </a:r>
            <a:r>
              <a:rPr lang="en-US" dirty="0"/>
              <a:t>/</a:t>
            </a:r>
            <a:r>
              <a:rPr lang="en-US" dirty="0" err="1"/>
              <a:t>Psychtoolbox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664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you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Screen is the heart of PTB</a:t>
            </a:r>
          </a:p>
          <a:p>
            <a:pPr lvl="1"/>
            <a:r>
              <a:rPr lang="en-US" dirty="0" err="1" smtClean="0"/>
              <a:t>ScreenTest</a:t>
            </a:r>
            <a:endParaRPr lang="en-US" dirty="0" smtClean="0"/>
          </a:p>
          <a:p>
            <a:pPr lvl="1"/>
            <a:r>
              <a:rPr lang="en-US" dirty="0" smtClean="0"/>
              <a:t>Screen()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243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14246" y="175985"/>
            <a:ext cx="7200900" cy="1114425"/>
          </a:xfrm>
        </p:spPr>
        <p:txBody>
          <a:bodyPr/>
          <a:lstStyle/>
          <a:p>
            <a:r>
              <a:rPr lang="en-US" dirty="0" smtClean="0"/>
              <a:t>The Screen command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8429" y="1472049"/>
            <a:ext cx="8835571" cy="45243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dirty="0">
                <a:latin typeface="Courier"/>
                <a:cs typeface="Courier"/>
              </a:rPr>
              <a:t>&gt;&gt; </a:t>
            </a:r>
            <a:r>
              <a:rPr lang="pl-PL" dirty="0" err="1">
                <a:latin typeface="Courier"/>
                <a:cs typeface="Courier"/>
              </a:rPr>
              <a:t>help</a:t>
            </a:r>
            <a:r>
              <a:rPr lang="pl-PL" dirty="0">
                <a:latin typeface="Courier"/>
                <a:cs typeface="Courier"/>
              </a:rPr>
              <a:t> </a:t>
            </a:r>
            <a:r>
              <a:rPr lang="pl-PL" dirty="0" err="1">
                <a:solidFill>
                  <a:srgbClr val="A300A9"/>
                </a:solidFill>
                <a:latin typeface="Courier"/>
                <a:cs typeface="Courier"/>
              </a:rPr>
              <a:t>Screen</a:t>
            </a:r>
            <a:endParaRPr lang="pl-PL" dirty="0">
              <a:solidFill>
                <a:srgbClr val="A300A9"/>
              </a:solidFill>
              <a:latin typeface="Courier"/>
              <a:cs typeface="Courier"/>
            </a:endParaRPr>
          </a:p>
          <a:p>
            <a:r>
              <a:rPr lang="pl-PL" dirty="0">
                <a:latin typeface="Courier"/>
                <a:cs typeface="Courier"/>
              </a:rPr>
              <a:t> </a:t>
            </a:r>
            <a:r>
              <a:rPr lang="pl-PL" dirty="0" err="1">
                <a:latin typeface="Courier"/>
                <a:cs typeface="Courier"/>
              </a:rPr>
              <a:t>Screen</a:t>
            </a:r>
            <a:r>
              <a:rPr lang="pl-PL" dirty="0">
                <a:latin typeface="Courier"/>
                <a:cs typeface="Courier"/>
              </a:rPr>
              <a:t> </a:t>
            </a:r>
            <a:r>
              <a:rPr lang="pl-PL" dirty="0" err="1">
                <a:latin typeface="Courier"/>
                <a:cs typeface="Courier"/>
              </a:rPr>
              <a:t>is</a:t>
            </a:r>
            <a:r>
              <a:rPr lang="pl-PL" dirty="0">
                <a:latin typeface="Courier"/>
                <a:cs typeface="Courier"/>
              </a:rPr>
              <a:t> a MEX file for </a:t>
            </a:r>
            <a:r>
              <a:rPr lang="pl-PL" dirty="0" err="1">
                <a:latin typeface="Courier"/>
                <a:cs typeface="Courier"/>
              </a:rPr>
              <a:t>precise</a:t>
            </a:r>
            <a:r>
              <a:rPr lang="pl-PL" dirty="0">
                <a:latin typeface="Courier"/>
                <a:cs typeface="Courier"/>
              </a:rPr>
              <a:t> </a:t>
            </a:r>
            <a:r>
              <a:rPr lang="pl-PL" dirty="0" err="1">
                <a:latin typeface="Courier"/>
                <a:cs typeface="Courier"/>
              </a:rPr>
              <a:t>control</a:t>
            </a:r>
            <a:r>
              <a:rPr lang="pl-PL" dirty="0">
                <a:latin typeface="Courier"/>
                <a:cs typeface="Courier"/>
              </a:rPr>
              <a:t> of the video display. </a:t>
            </a:r>
            <a:r>
              <a:rPr lang="pl-PL" dirty="0" err="1">
                <a:latin typeface="Courier"/>
                <a:cs typeface="Courier"/>
              </a:rPr>
              <a:t>Screen</a:t>
            </a:r>
            <a:r>
              <a:rPr lang="pl-PL" dirty="0">
                <a:latin typeface="Courier"/>
                <a:cs typeface="Courier"/>
              </a:rPr>
              <a:t> </a:t>
            </a:r>
            <a:r>
              <a:rPr lang="pl-PL" dirty="0" err="1">
                <a:latin typeface="Courier"/>
                <a:cs typeface="Courier"/>
              </a:rPr>
              <a:t>has</a:t>
            </a:r>
            <a:endParaRPr lang="pl-PL" dirty="0">
              <a:latin typeface="Courier"/>
              <a:cs typeface="Courier"/>
            </a:endParaRPr>
          </a:p>
          <a:p>
            <a:r>
              <a:rPr lang="pl-PL" dirty="0">
                <a:latin typeface="Courier"/>
                <a:cs typeface="Courier"/>
              </a:rPr>
              <a:t>  </a:t>
            </a:r>
            <a:r>
              <a:rPr lang="pl-PL" dirty="0" err="1">
                <a:latin typeface="Courier"/>
                <a:cs typeface="Courier"/>
              </a:rPr>
              <a:t>many</a:t>
            </a:r>
            <a:r>
              <a:rPr lang="pl-PL" dirty="0">
                <a:latin typeface="Courier"/>
                <a:cs typeface="Courier"/>
              </a:rPr>
              <a:t> </a:t>
            </a:r>
            <a:r>
              <a:rPr lang="pl-PL" dirty="0" err="1">
                <a:latin typeface="Courier"/>
                <a:cs typeface="Courier"/>
              </a:rPr>
              <a:t>functions</a:t>
            </a:r>
            <a:r>
              <a:rPr lang="pl-PL" dirty="0">
                <a:latin typeface="Courier"/>
                <a:cs typeface="Courier"/>
              </a:rPr>
              <a:t>; </a:t>
            </a:r>
            <a:r>
              <a:rPr lang="pl-PL" dirty="0" err="1">
                <a:latin typeface="Courier"/>
                <a:cs typeface="Courier"/>
              </a:rPr>
              <a:t>type</a:t>
            </a:r>
            <a:r>
              <a:rPr lang="pl-PL" dirty="0">
                <a:latin typeface="Courier"/>
                <a:cs typeface="Courier"/>
              </a:rPr>
              <a:t> "</a:t>
            </a:r>
            <a:r>
              <a:rPr lang="pl-PL" dirty="0" err="1">
                <a:latin typeface="Courier"/>
                <a:cs typeface="Courier"/>
              </a:rPr>
              <a:t>Screen</a:t>
            </a:r>
            <a:r>
              <a:rPr lang="pl-PL" dirty="0">
                <a:latin typeface="Courier"/>
                <a:cs typeface="Courier"/>
              </a:rPr>
              <a:t>" for a list:</a:t>
            </a:r>
          </a:p>
          <a:p>
            <a:r>
              <a:rPr lang="pl-PL" dirty="0">
                <a:latin typeface="Courier"/>
                <a:cs typeface="Courier"/>
              </a:rPr>
              <a:t>  	</a:t>
            </a:r>
            <a:r>
              <a:rPr lang="pl-PL" dirty="0" err="1">
                <a:latin typeface="Courier"/>
                <a:cs typeface="Courier"/>
              </a:rPr>
              <a:t>Screen</a:t>
            </a:r>
            <a:endParaRPr lang="pl-PL" dirty="0">
              <a:latin typeface="Courier"/>
              <a:cs typeface="Courier"/>
            </a:endParaRPr>
          </a:p>
          <a:p>
            <a:r>
              <a:rPr lang="pl-PL" dirty="0">
                <a:latin typeface="Courier"/>
                <a:cs typeface="Courier"/>
              </a:rPr>
              <a:t> </a:t>
            </a:r>
          </a:p>
          <a:p>
            <a:r>
              <a:rPr lang="pl-PL" dirty="0">
                <a:latin typeface="Courier"/>
                <a:cs typeface="Courier"/>
              </a:rPr>
              <a:t>  For </a:t>
            </a:r>
            <a:r>
              <a:rPr lang="pl-PL" dirty="0" err="1">
                <a:latin typeface="Courier"/>
                <a:cs typeface="Courier"/>
              </a:rPr>
              <a:t>explanation</a:t>
            </a:r>
            <a:r>
              <a:rPr lang="pl-PL" dirty="0">
                <a:latin typeface="Courier"/>
                <a:cs typeface="Courier"/>
              </a:rPr>
              <a:t> of </a:t>
            </a:r>
            <a:r>
              <a:rPr lang="pl-PL" dirty="0" err="1">
                <a:latin typeface="Courier"/>
                <a:cs typeface="Courier"/>
              </a:rPr>
              <a:t>any</a:t>
            </a:r>
            <a:r>
              <a:rPr lang="pl-PL" dirty="0">
                <a:latin typeface="Courier"/>
                <a:cs typeface="Courier"/>
              </a:rPr>
              <a:t> </a:t>
            </a:r>
            <a:r>
              <a:rPr lang="pl-PL" dirty="0" err="1">
                <a:latin typeface="Courier"/>
                <a:cs typeface="Courier"/>
              </a:rPr>
              <a:t>particular</a:t>
            </a:r>
            <a:r>
              <a:rPr lang="pl-PL" dirty="0">
                <a:latin typeface="Courier"/>
                <a:cs typeface="Courier"/>
              </a:rPr>
              <a:t> </a:t>
            </a:r>
            <a:r>
              <a:rPr lang="pl-PL" dirty="0" err="1">
                <a:latin typeface="Courier"/>
                <a:cs typeface="Courier"/>
              </a:rPr>
              <a:t>screen</a:t>
            </a:r>
            <a:r>
              <a:rPr lang="pl-PL" dirty="0">
                <a:latin typeface="Courier"/>
                <a:cs typeface="Courier"/>
              </a:rPr>
              <a:t> </a:t>
            </a:r>
            <a:r>
              <a:rPr lang="pl-PL" dirty="0" err="1">
                <a:latin typeface="Courier"/>
                <a:cs typeface="Courier"/>
              </a:rPr>
              <a:t>function</a:t>
            </a:r>
            <a:r>
              <a:rPr lang="pl-PL" dirty="0">
                <a:latin typeface="Courier"/>
                <a:cs typeface="Courier"/>
              </a:rPr>
              <a:t>, </a:t>
            </a:r>
            <a:r>
              <a:rPr lang="pl-PL" dirty="0" err="1">
                <a:latin typeface="Courier"/>
                <a:cs typeface="Courier"/>
              </a:rPr>
              <a:t>just</a:t>
            </a:r>
            <a:r>
              <a:rPr lang="pl-PL" dirty="0">
                <a:latin typeface="Courier"/>
                <a:cs typeface="Courier"/>
              </a:rPr>
              <a:t> </a:t>
            </a:r>
            <a:r>
              <a:rPr lang="pl-PL" dirty="0" err="1">
                <a:latin typeface="Courier"/>
                <a:cs typeface="Courier"/>
              </a:rPr>
              <a:t>add</a:t>
            </a:r>
            <a:r>
              <a:rPr lang="pl-PL" dirty="0">
                <a:latin typeface="Courier"/>
                <a:cs typeface="Courier"/>
              </a:rPr>
              <a:t> a </a:t>
            </a:r>
            <a:r>
              <a:rPr lang="pl-PL" dirty="0" err="1">
                <a:latin typeface="Courier"/>
                <a:cs typeface="Courier"/>
              </a:rPr>
              <a:t>question</a:t>
            </a:r>
            <a:endParaRPr lang="pl-PL" dirty="0">
              <a:latin typeface="Courier"/>
              <a:cs typeface="Courier"/>
            </a:endParaRPr>
          </a:p>
          <a:p>
            <a:r>
              <a:rPr lang="pl-PL" dirty="0">
                <a:latin typeface="Courier"/>
                <a:cs typeface="Courier"/>
              </a:rPr>
              <a:t>  </a:t>
            </a:r>
            <a:r>
              <a:rPr lang="pl-PL" dirty="0" err="1">
                <a:latin typeface="Courier"/>
                <a:cs typeface="Courier"/>
              </a:rPr>
              <a:t>mark</a:t>
            </a:r>
            <a:r>
              <a:rPr lang="pl-PL" dirty="0">
                <a:latin typeface="Courier"/>
                <a:cs typeface="Courier"/>
              </a:rPr>
              <a:t> "?". </a:t>
            </a:r>
            <a:r>
              <a:rPr lang="pl-PL" dirty="0" err="1">
                <a:latin typeface="Courier"/>
                <a:cs typeface="Courier"/>
              </a:rPr>
              <a:t>E.g</a:t>
            </a:r>
            <a:r>
              <a:rPr lang="pl-PL" dirty="0">
                <a:latin typeface="Courier"/>
                <a:cs typeface="Courier"/>
              </a:rPr>
              <a:t>. for '</a:t>
            </a:r>
            <a:r>
              <a:rPr lang="pl-PL" dirty="0" err="1">
                <a:latin typeface="Courier"/>
                <a:cs typeface="Courier"/>
              </a:rPr>
              <a:t>OpenWindow</a:t>
            </a:r>
            <a:r>
              <a:rPr lang="pl-PL" dirty="0">
                <a:latin typeface="Courier"/>
                <a:cs typeface="Courier"/>
              </a:rPr>
              <a:t>', </a:t>
            </a:r>
            <a:r>
              <a:rPr lang="pl-PL" dirty="0" err="1">
                <a:latin typeface="Courier"/>
                <a:cs typeface="Courier"/>
              </a:rPr>
              <a:t>try</a:t>
            </a:r>
            <a:r>
              <a:rPr lang="pl-PL" dirty="0">
                <a:latin typeface="Courier"/>
                <a:cs typeface="Courier"/>
              </a:rPr>
              <a:t> </a:t>
            </a:r>
            <a:r>
              <a:rPr lang="pl-PL" dirty="0" err="1">
                <a:latin typeface="Courier"/>
                <a:cs typeface="Courier"/>
              </a:rPr>
              <a:t>either</a:t>
            </a:r>
            <a:r>
              <a:rPr lang="pl-PL" dirty="0">
                <a:latin typeface="Courier"/>
                <a:cs typeface="Courier"/>
              </a:rPr>
              <a:t> of </a:t>
            </a:r>
            <a:r>
              <a:rPr lang="pl-PL" dirty="0" err="1">
                <a:latin typeface="Courier"/>
                <a:cs typeface="Courier"/>
              </a:rPr>
              <a:t>these</a:t>
            </a:r>
            <a:r>
              <a:rPr lang="pl-PL" dirty="0">
                <a:latin typeface="Courier"/>
                <a:cs typeface="Courier"/>
              </a:rPr>
              <a:t> </a:t>
            </a:r>
            <a:r>
              <a:rPr lang="pl-PL" dirty="0" err="1">
                <a:latin typeface="Courier"/>
                <a:cs typeface="Courier"/>
              </a:rPr>
              <a:t>equivalent</a:t>
            </a:r>
            <a:r>
              <a:rPr lang="pl-PL" dirty="0">
                <a:latin typeface="Courier"/>
                <a:cs typeface="Courier"/>
              </a:rPr>
              <a:t> </a:t>
            </a:r>
            <a:r>
              <a:rPr lang="pl-PL" dirty="0" err="1">
                <a:latin typeface="Courier"/>
                <a:cs typeface="Courier"/>
              </a:rPr>
              <a:t>forms</a:t>
            </a:r>
            <a:r>
              <a:rPr lang="pl-PL" dirty="0">
                <a:latin typeface="Courier"/>
                <a:cs typeface="Courier"/>
              </a:rPr>
              <a:t>:</a:t>
            </a:r>
          </a:p>
          <a:p>
            <a:r>
              <a:rPr lang="pl-PL" dirty="0">
                <a:latin typeface="Courier"/>
                <a:cs typeface="Courier"/>
              </a:rPr>
              <a:t>  	</a:t>
            </a:r>
            <a:r>
              <a:rPr lang="pl-PL" dirty="0" err="1">
                <a:latin typeface="Courier"/>
                <a:cs typeface="Courier"/>
              </a:rPr>
              <a:t>Screen</a:t>
            </a:r>
            <a:r>
              <a:rPr lang="pl-PL" dirty="0">
                <a:latin typeface="Courier"/>
                <a:cs typeface="Courier"/>
              </a:rPr>
              <a:t>('</a:t>
            </a:r>
            <a:r>
              <a:rPr lang="pl-PL" dirty="0" err="1">
                <a:latin typeface="Courier"/>
                <a:cs typeface="Courier"/>
              </a:rPr>
              <a:t>OpenWindow</a:t>
            </a:r>
            <a:r>
              <a:rPr lang="pl-PL" dirty="0">
                <a:latin typeface="Courier"/>
                <a:cs typeface="Courier"/>
              </a:rPr>
              <a:t>?')</a:t>
            </a:r>
          </a:p>
          <a:p>
            <a:r>
              <a:rPr lang="pl-PL" dirty="0">
                <a:latin typeface="Courier"/>
                <a:cs typeface="Courier"/>
              </a:rPr>
              <a:t>  	</a:t>
            </a:r>
            <a:r>
              <a:rPr lang="pl-PL" dirty="0" err="1">
                <a:latin typeface="Courier"/>
                <a:cs typeface="Courier"/>
              </a:rPr>
              <a:t>Screen</a:t>
            </a:r>
            <a:r>
              <a:rPr lang="pl-PL" dirty="0">
                <a:latin typeface="Courier"/>
                <a:cs typeface="Courier"/>
              </a:rPr>
              <a:t> </a:t>
            </a:r>
            <a:r>
              <a:rPr lang="pl-PL" dirty="0" err="1">
                <a:latin typeface="Courier"/>
                <a:cs typeface="Courier"/>
              </a:rPr>
              <a:t>OpenWindow</a:t>
            </a:r>
            <a:r>
              <a:rPr lang="pl-PL" dirty="0">
                <a:latin typeface="Courier"/>
                <a:cs typeface="Courier"/>
              </a:rPr>
              <a:t>?</a:t>
            </a:r>
          </a:p>
          <a:p>
            <a:r>
              <a:rPr lang="pl-PL" dirty="0">
                <a:latin typeface="Courier"/>
                <a:cs typeface="Courier"/>
              </a:rPr>
              <a:t> </a:t>
            </a:r>
          </a:p>
          <a:p>
            <a:r>
              <a:rPr lang="pl-PL" dirty="0">
                <a:latin typeface="Courier"/>
                <a:cs typeface="Courier"/>
              </a:rPr>
              <a:t>  </a:t>
            </a:r>
            <a:r>
              <a:rPr lang="pl-PL" dirty="0" err="1">
                <a:latin typeface="Courier"/>
                <a:cs typeface="Courier"/>
              </a:rPr>
              <a:t>All</a:t>
            </a:r>
            <a:r>
              <a:rPr lang="pl-PL" dirty="0">
                <a:latin typeface="Courier"/>
                <a:cs typeface="Courier"/>
              </a:rPr>
              <a:t> the </a:t>
            </a:r>
            <a:r>
              <a:rPr lang="pl-PL" dirty="0" err="1">
                <a:latin typeface="Courier"/>
                <a:cs typeface="Courier"/>
              </a:rPr>
              <a:t>Screen</a:t>
            </a:r>
            <a:r>
              <a:rPr lang="pl-PL" dirty="0">
                <a:latin typeface="Courier"/>
                <a:cs typeface="Courier"/>
              </a:rPr>
              <a:t> </a:t>
            </a:r>
            <a:r>
              <a:rPr lang="pl-PL" dirty="0" err="1">
                <a:latin typeface="Courier"/>
                <a:cs typeface="Courier"/>
              </a:rPr>
              <a:t>Preference</a:t>
            </a:r>
            <a:r>
              <a:rPr lang="pl-PL" dirty="0">
                <a:latin typeface="Courier"/>
                <a:cs typeface="Courier"/>
              </a:rPr>
              <a:t> </a:t>
            </a:r>
            <a:r>
              <a:rPr lang="pl-PL" dirty="0" err="1">
                <a:latin typeface="Courier"/>
                <a:cs typeface="Courier"/>
              </a:rPr>
              <a:t>settings</a:t>
            </a:r>
            <a:r>
              <a:rPr lang="pl-PL" dirty="0">
                <a:latin typeface="Courier"/>
                <a:cs typeface="Courier"/>
              </a:rPr>
              <a:t> </a:t>
            </a:r>
            <a:r>
              <a:rPr lang="pl-PL" dirty="0" err="1">
                <a:latin typeface="Courier"/>
                <a:cs typeface="Courier"/>
              </a:rPr>
              <a:t>are</a:t>
            </a:r>
            <a:r>
              <a:rPr lang="pl-PL" dirty="0">
                <a:latin typeface="Courier"/>
                <a:cs typeface="Courier"/>
              </a:rPr>
              <a:t> </a:t>
            </a:r>
            <a:r>
              <a:rPr lang="pl-PL" dirty="0" err="1">
                <a:latin typeface="Courier"/>
                <a:cs typeface="Courier"/>
              </a:rPr>
              <a:t>documented</a:t>
            </a:r>
            <a:r>
              <a:rPr lang="pl-PL" dirty="0">
                <a:latin typeface="Courier"/>
                <a:cs typeface="Courier"/>
              </a:rPr>
              <a:t> </a:t>
            </a:r>
            <a:r>
              <a:rPr lang="pl-PL" dirty="0" err="1">
                <a:latin typeface="Courier"/>
                <a:cs typeface="Courier"/>
              </a:rPr>
              <a:t>together</a:t>
            </a:r>
            <a:r>
              <a:rPr lang="pl-PL" dirty="0">
                <a:latin typeface="Courier"/>
                <a:cs typeface="Courier"/>
              </a:rPr>
              <a:t>:</a:t>
            </a:r>
          </a:p>
          <a:p>
            <a:r>
              <a:rPr lang="pl-PL" dirty="0">
                <a:latin typeface="Courier"/>
                <a:cs typeface="Courier"/>
              </a:rPr>
              <a:t>  	</a:t>
            </a:r>
            <a:r>
              <a:rPr lang="pl-PL" dirty="0" err="1">
                <a:latin typeface="Courier"/>
                <a:cs typeface="Courier"/>
              </a:rPr>
              <a:t>Screen</a:t>
            </a:r>
            <a:r>
              <a:rPr lang="pl-PL" dirty="0">
                <a:latin typeface="Courier"/>
                <a:cs typeface="Courier"/>
              </a:rPr>
              <a:t> </a:t>
            </a:r>
            <a:r>
              <a:rPr lang="pl-PL" dirty="0" err="1">
                <a:latin typeface="Courier"/>
                <a:cs typeface="Courier"/>
              </a:rPr>
              <a:t>Preference</a:t>
            </a:r>
            <a:r>
              <a:rPr lang="pl-PL" dirty="0">
                <a:latin typeface="Courier"/>
                <a:cs typeface="Courier"/>
              </a:rPr>
              <a:t>?</a:t>
            </a:r>
          </a:p>
          <a:p>
            <a:endParaRPr lang="pl-PL" dirty="0">
              <a:latin typeface="Courier"/>
              <a:cs typeface="Courier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76973" y="5588386"/>
            <a:ext cx="531259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chemeClr val="accent2"/>
                </a:solidFill>
              </a:rPr>
              <a:t>MEX = "</a:t>
            </a:r>
            <a:r>
              <a:rPr lang="en-US" sz="2500" dirty="0" err="1">
                <a:solidFill>
                  <a:schemeClr val="accent2"/>
                </a:solidFill>
              </a:rPr>
              <a:t>Matlab</a:t>
            </a:r>
            <a:r>
              <a:rPr lang="en-US" sz="2500" dirty="0">
                <a:solidFill>
                  <a:schemeClr val="accent2"/>
                </a:solidFill>
              </a:rPr>
              <a:t> Executable"</a:t>
            </a:r>
          </a:p>
          <a:p>
            <a:r>
              <a:rPr lang="en-US" sz="2500" dirty="0">
                <a:solidFill>
                  <a:schemeClr val="accent2"/>
                </a:solidFill>
              </a:rPr>
              <a:t>A file written in another language like C that can be called as a </a:t>
            </a:r>
            <a:r>
              <a:rPr lang="en-US" sz="2500" dirty="0" err="1">
                <a:solidFill>
                  <a:schemeClr val="accent2"/>
                </a:solidFill>
              </a:rPr>
              <a:t>Matlab</a:t>
            </a:r>
            <a:r>
              <a:rPr lang="en-US" sz="2500" dirty="0">
                <a:solidFill>
                  <a:schemeClr val="accent2"/>
                </a:solidFill>
              </a:rPr>
              <a:t> function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2540000" y="2104571"/>
            <a:ext cx="1636119" cy="3891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782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8" grpId="0"/>
      <p:bldP spid="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04273" y="1524199"/>
            <a:ext cx="75237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"</a:t>
            </a:r>
            <a:r>
              <a:rPr lang="en-US" dirty="0" err="1"/>
              <a:t>windowPtr</a:t>
            </a:r>
            <a:r>
              <a:rPr lang="en-US" dirty="0"/>
              <a:t>" argument: Screen '</a:t>
            </a:r>
            <a:r>
              <a:rPr lang="en-US" dirty="0" err="1"/>
              <a:t>OpenWindow</a:t>
            </a:r>
            <a:r>
              <a:rPr lang="en-US" dirty="0"/>
              <a:t>' and '</a:t>
            </a:r>
            <a:r>
              <a:rPr lang="en-US" dirty="0" err="1"/>
              <a:t>OpenOffscreenWindow</a:t>
            </a:r>
            <a:r>
              <a:rPr lang="en-US" dirty="0"/>
              <a:t>' </a:t>
            </a:r>
            <a:r>
              <a:rPr lang="en-US" dirty="0" smtClean="0"/>
              <a:t>both return </a:t>
            </a:r>
            <a:r>
              <a:rPr lang="en-US" dirty="0"/>
              <a:t>a </a:t>
            </a:r>
            <a:r>
              <a:rPr lang="en-US" dirty="0" err="1"/>
              <a:t>windowPtr</a:t>
            </a:r>
            <a:r>
              <a:rPr lang="en-US" dirty="0"/>
              <a:t>, a number that designates the window you </a:t>
            </a:r>
            <a:r>
              <a:rPr lang="en-US" dirty="0" smtClean="0"/>
              <a:t>just created</a:t>
            </a:r>
            <a:r>
              <a:rPr lang="en-US" dirty="0"/>
              <a:t>. You can create many windows. To use a window, you pass </a:t>
            </a:r>
            <a:r>
              <a:rPr lang="en-US" dirty="0" smtClean="0"/>
              <a:t>its </a:t>
            </a:r>
            <a:r>
              <a:rPr lang="en-US" dirty="0" err="1" smtClean="0"/>
              <a:t>windowPtr</a:t>
            </a:r>
            <a:r>
              <a:rPr lang="en-US" dirty="0" smtClean="0"/>
              <a:t> </a:t>
            </a:r>
            <a:r>
              <a:rPr lang="en-US" dirty="0"/>
              <a:t>to the Screen function you want to apply to that window.</a:t>
            </a:r>
          </a:p>
        </p:txBody>
      </p:sp>
      <p:sp>
        <p:nvSpPr>
          <p:cNvPr id="5" name="Rectangle 4"/>
          <p:cNvSpPr/>
          <p:nvPr/>
        </p:nvSpPr>
        <p:spPr>
          <a:xfrm>
            <a:off x="450273" y="2852526"/>
            <a:ext cx="853209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"</a:t>
            </a:r>
            <a:r>
              <a:rPr lang="en-US" dirty="0" err="1"/>
              <a:t>rect</a:t>
            </a:r>
            <a:r>
              <a:rPr lang="en-US" dirty="0"/>
              <a:t>" argument: "</a:t>
            </a:r>
            <a:r>
              <a:rPr lang="en-US" dirty="0" err="1"/>
              <a:t>rect</a:t>
            </a:r>
            <a:r>
              <a:rPr lang="en-US" dirty="0"/>
              <a:t>" is a 1x4 matrix containing the coordinates of </a:t>
            </a:r>
            <a:r>
              <a:rPr lang="en-US" dirty="0" smtClean="0"/>
              <a:t>an imaginary </a:t>
            </a:r>
            <a:r>
              <a:rPr lang="en-US" dirty="0"/>
              <a:t>box containing all the pixels. All screen and </a:t>
            </a:r>
            <a:r>
              <a:rPr lang="en-US" dirty="0" smtClean="0"/>
              <a:t>window coordinates </a:t>
            </a:r>
            <a:r>
              <a:rPr lang="en-US" dirty="0"/>
              <a:t>follow Apple Macintosh conventions. </a:t>
            </a:r>
            <a:r>
              <a:rPr lang="en-US" dirty="0" smtClean="0"/>
              <a:t>Coordinates </a:t>
            </a:r>
            <a:r>
              <a:rPr lang="en-US" dirty="0"/>
              <a:t>can be local to the window (i.e. 0,0 origin</a:t>
            </a:r>
          </a:p>
          <a:p>
            <a:r>
              <a:rPr lang="en-US" dirty="0"/>
              <a:t>  is at upper left of window), or local to the screen (origin at upper left</a:t>
            </a:r>
          </a:p>
          <a:p>
            <a:r>
              <a:rPr lang="en-US" dirty="0"/>
              <a:t>  of screen), or "global", which follows Apple's convention of treating the</a:t>
            </a:r>
          </a:p>
          <a:p>
            <a:r>
              <a:rPr lang="en-US" dirty="0"/>
              <a:t>  entire desktop (all your screens) as one big screen, with the origin at </a:t>
            </a:r>
          </a:p>
          <a:p>
            <a:r>
              <a:rPr lang="en-US" dirty="0"/>
              <a:t>  upper left of the main screen, which has the menu bar. </a:t>
            </a:r>
          </a:p>
        </p:txBody>
      </p:sp>
    </p:spTree>
    <p:extLst>
      <p:ext uri="{BB962C8B-B14F-4D97-AF65-F5344CB8AC3E}">
        <p14:creationId xmlns:p14="http://schemas.microsoft.com/office/powerpoint/2010/main" val="1577668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83557" y="0"/>
            <a:ext cx="7200900" cy="1114425"/>
          </a:xfrm>
        </p:spPr>
        <p:txBody>
          <a:bodyPr/>
          <a:lstStyle/>
          <a:p>
            <a:r>
              <a:rPr lang="en-US" dirty="0" smtClean="0"/>
              <a:t>The Screen command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3287" y="1023710"/>
            <a:ext cx="8908143" cy="55091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sz="2200" dirty="0">
                <a:latin typeface="Courier"/>
                <a:cs typeface="Courier"/>
              </a:rPr>
              <a:t>&gt;&gt; </a:t>
            </a:r>
            <a:r>
              <a:rPr lang="pl-PL" sz="2200" dirty="0" err="1">
                <a:latin typeface="Courier"/>
                <a:cs typeface="Courier"/>
              </a:rPr>
              <a:t>Screen</a:t>
            </a:r>
            <a:r>
              <a:rPr lang="pl-PL" sz="2200" dirty="0">
                <a:latin typeface="Courier"/>
                <a:cs typeface="Courier"/>
              </a:rPr>
              <a:t> </a:t>
            </a:r>
            <a:r>
              <a:rPr lang="pl-PL" sz="2200" dirty="0" err="1">
                <a:latin typeface="Courier"/>
                <a:cs typeface="Courier"/>
              </a:rPr>
              <a:t>DrawLine</a:t>
            </a:r>
            <a:r>
              <a:rPr lang="pl-PL" sz="2200" dirty="0">
                <a:latin typeface="Courier"/>
                <a:cs typeface="Courier"/>
              </a:rPr>
              <a:t>?</a:t>
            </a:r>
          </a:p>
          <a:p>
            <a:r>
              <a:rPr lang="pl-PL" sz="2200" dirty="0" err="1">
                <a:latin typeface="Courier"/>
                <a:cs typeface="Courier"/>
              </a:rPr>
              <a:t>Usage</a:t>
            </a:r>
            <a:r>
              <a:rPr lang="pl-PL" sz="2200" dirty="0">
                <a:latin typeface="Courier"/>
                <a:cs typeface="Courier"/>
              </a:rPr>
              <a:t>:</a:t>
            </a:r>
          </a:p>
          <a:p>
            <a:endParaRPr lang="pl-PL" sz="2200" dirty="0">
              <a:latin typeface="Courier"/>
              <a:cs typeface="Courier"/>
            </a:endParaRPr>
          </a:p>
          <a:p>
            <a:r>
              <a:rPr lang="pl-PL" sz="2200" dirty="0" err="1">
                <a:latin typeface="Courier"/>
                <a:cs typeface="Courier"/>
              </a:rPr>
              <a:t>Screen</a:t>
            </a:r>
            <a:r>
              <a:rPr lang="pl-PL" sz="2200" dirty="0">
                <a:latin typeface="Courier"/>
                <a:cs typeface="Courier"/>
              </a:rPr>
              <a:t>('</a:t>
            </a:r>
            <a:r>
              <a:rPr lang="pl-PL" sz="2200" dirty="0" err="1">
                <a:latin typeface="Courier"/>
                <a:cs typeface="Courier"/>
              </a:rPr>
              <a:t>DrawLine</a:t>
            </a:r>
            <a:r>
              <a:rPr lang="pl-PL" sz="2200" dirty="0">
                <a:latin typeface="Courier"/>
                <a:cs typeface="Courier"/>
              </a:rPr>
              <a:t>', </a:t>
            </a:r>
            <a:r>
              <a:rPr lang="pl-PL" sz="2200" dirty="0" err="1">
                <a:latin typeface="Courier"/>
                <a:cs typeface="Courier"/>
              </a:rPr>
              <a:t>windowPtr</a:t>
            </a:r>
            <a:r>
              <a:rPr lang="pl-PL" sz="2200" dirty="0">
                <a:latin typeface="Courier"/>
                <a:cs typeface="Courier"/>
              </a:rPr>
              <a:t> [,</a:t>
            </a:r>
            <a:r>
              <a:rPr lang="pl-PL" sz="2200" dirty="0" err="1">
                <a:latin typeface="Courier"/>
                <a:cs typeface="Courier"/>
              </a:rPr>
              <a:t>color</a:t>
            </a:r>
            <a:r>
              <a:rPr lang="pl-PL" sz="2200" dirty="0">
                <a:latin typeface="Courier"/>
                <a:cs typeface="Courier"/>
              </a:rPr>
              <a:t>], </a:t>
            </a:r>
            <a:r>
              <a:rPr lang="pl-PL" sz="2200" dirty="0" err="1">
                <a:latin typeface="Courier"/>
                <a:cs typeface="Courier"/>
              </a:rPr>
              <a:t>fromH</a:t>
            </a:r>
            <a:r>
              <a:rPr lang="pl-PL" sz="2200" dirty="0">
                <a:latin typeface="Courier"/>
                <a:cs typeface="Courier"/>
              </a:rPr>
              <a:t>, </a:t>
            </a:r>
            <a:r>
              <a:rPr lang="pl-PL" sz="2200" dirty="0" err="1">
                <a:latin typeface="Courier"/>
                <a:cs typeface="Courier"/>
              </a:rPr>
              <a:t>fromV</a:t>
            </a:r>
            <a:r>
              <a:rPr lang="pl-PL" sz="2200" dirty="0">
                <a:latin typeface="Courier"/>
                <a:cs typeface="Courier"/>
              </a:rPr>
              <a:t>, </a:t>
            </a:r>
            <a:r>
              <a:rPr lang="pl-PL" sz="2200" dirty="0" err="1">
                <a:latin typeface="Courier"/>
                <a:cs typeface="Courier"/>
              </a:rPr>
              <a:t>toH</a:t>
            </a:r>
            <a:r>
              <a:rPr lang="pl-PL" sz="2200" dirty="0">
                <a:latin typeface="Courier"/>
                <a:cs typeface="Courier"/>
              </a:rPr>
              <a:t>, </a:t>
            </a:r>
            <a:r>
              <a:rPr lang="pl-PL" sz="2200" dirty="0" err="1">
                <a:latin typeface="Courier"/>
                <a:cs typeface="Courier"/>
              </a:rPr>
              <a:t>toV</a:t>
            </a:r>
            <a:r>
              <a:rPr lang="pl-PL" sz="2200" dirty="0">
                <a:latin typeface="Courier"/>
                <a:cs typeface="Courier"/>
              </a:rPr>
              <a:t> [,</a:t>
            </a:r>
            <a:r>
              <a:rPr lang="pl-PL" sz="2200" dirty="0" err="1">
                <a:latin typeface="Courier"/>
                <a:cs typeface="Courier"/>
              </a:rPr>
              <a:t>penWidth</a:t>
            </a:r>
            <a:r>
              <a:rPr lang="pl-PL" sz="2200" dirty="0">
                <a:latin typeface="Courier"/>
                <a:cs typeface="Courier"/>
              </a:rPr>
              <a:t>]);</a:t>
            </a:r>
          </a:p>
          <a:p>
            <a:endParaRPr lang="pl-PL" sz="2200" dirty="0">
              <a:latin typeface="Courier"/>
              <a:cs typeface="Courier"/>
            </a:endParaRPr>
          </a:p>
          <a:p>
            <a:r>
              <a:rPr lang="pl-PL" sz="2200" dirty="0">
                <a:latin typeface="Courier"/>
                <a:cs typeface="Courier"/>
              </a:rPr>
              <a:t>Draw a </a:t>
            </a:r>
            <a:r>
              <a:rPr lang="pl-PL" sz="2200" dirty="0" err="1">
                <a:latin typeface="Courier"/>
                <a:cs typeface="Courier"/>
              </a:rPr>
              <a:t>line</a:t>
            </a:r>
            <a:r>
              <a:rPr lang="pl-PL" sz="2200" dirty="0">
                <a:latin typeface="Courier"/>
                <a:cs typeface="Courier"/>
              </a:rPr>
              <a:t>. "</a:t>
            </a:r>
            <a:r>
              <a:rPr lang="pl-PL" sz="2200" dirty="0" err="1">
                <a:latin typeface="Courier"/>
                <a:cs typeface="Courier"/>
              </a:rPr>
              <a:t>color</a:t>
            </a:r>
            <a:r>
              <a:rPr lang="pl-PL" sz="2200" dirty="0">
                <a:latin typeface="Courier"/>
                <a:cs typeface="Courier"/>
              </a:rPr>
              <a:t>" </a:t>
            </a:r>
            <a:r>
              <a:rPr lang="pl-PL" sz="2200" dirty="0" err="1">
                <a:latin typeface="Courier"/>
                <a:cs typeface="Courier"/>
              </a:rPr>
              <a:t>is</a:t>
            </a:r>
            <a:r>
              <a:rPr lang="pl-PL" sz="2200" dirty="0">
                <a:latin typeface="Courier"/>
                <a:cs typeface="Courier"/>
              </a:rPr>
              <a:t> the </a:t>
            </a:r>
            <a:r>
              <a:rPr lang="pl-PL" sz="2200" dirty="0" err="1">
                <a:latin typeface="Courier"/>
                <a:cs typeface="Courier"/>
              </a:rPr>
              <a:t>clut</a:t>
            </a:r>
            <a:r>
              <a:rPr lang="pl-PL" sz="2200" dirty="0">
                <a:latin typeface="Courier"/>
                <a:cs typeface="Courier"/>
              </a:rPr>
              <a:t> </a:t>
            </a:r>
            <a:r>
              <a:rPr lang="pl-PL" sz="2200" dirty="0" err="1">
                <a:latin typeface="Courier"/>
                <a:cs typeface="Courier"/>
              </a:rPr>
              <a:t>index</a:t>
            </a:r>
            <a:r>
              <a:rPr lang="pl-PL" sz="2200" dirty="0">
                <a:latin typeface="Courier"/>
                <a:cs typeface="Courier"/>
              </a:rPr>
              <a:t> (</a:t>
            </a:r>
            <a:r>
              <a:rPr lang="pl-PL" sz="2200" dirty="0" err="1">
                <a:latin typeface="Courier"/>
                <a:cs typeface="Courier"/>
              </a:rPr>
              <a:t>scalar</a:t>
            </a:r>
            <a:r>
              <a:rPr lang="pl-PL" sz="2200" dirty="0">
                <a:latin typeface="Courier"/>
                <a:cs typeface="Courier"/>
              </a:rPr>
              <a:t> </a:t>
            </a:r>
            <a:r>
              <a:rPr lang="pl-PL" sz="2200" dirty="0" err="1">
                <a:latin typeface="Courier"/>
                <a:cs typeface="Courier"/>
              </a:rPr>
              <a:t>or</a:t>
            </a:r>
            <a:r>
              <a:rPr lang="pl-PL" sz="2200" dirty="0">
                <a:latin typeface="Courier"/>
                <a:cs typeface="Courier"/>
              </a:rPr>
              <a:t> [r g b a] </a:t>
            </a:r>
            <a:r>
              <a:rPr lang="pl-PL" sz="2200" dirty="0" err="1">
                <a:latin typeface="Courier"/>
                <a:cs typeface="Courier"/>
              </a:rPr>
              <a:t>vector</a:t>
            </a:r>
            <a:r>
              <a:rPr lang="pl-PL" sz="2200" dirty="0">
                <a:latin typeface="Courier"/>
                <a:cs typeface="Courier"/>
              </a:rPr>
              <a:t>) </a:t>
            </a:r>
            <a:r>
              <a:rPr lang="pl-PL" sz="2200" dirty="0" err="1">
                <a:latin typeface="Courier"/>
                <a:cs typeface="Courier"/>
              </a:rPr>
              <a:t>that</a:t>
            </a:r>
            <a:r>
              <a:rPr lang="pl-PL" sz="2200" dirty="0">
                <a:latin typeface="Courier"/>
                <a:cs typeface="Courier"/>
              </a:rPr>
              <a:t> </a:t>
            </a:r>
            <a:r>
              <a:rPr lang="pl-PL" sz="2200" dirty="0" err="1">
                <a:latin typeface="Courier"/>
                <a:cs typeface="Courier"/>
              </a:rPr>
              <a:t>you</a:t>
            </a:r>
            <a:endParaRPr lang="pl-PL" sz="2200" dirty="0">
              <a:latin typeface="Courier"/>
              <a:cs typeface="Courier"/>
            </a:endParaRPr>
          </a:p>
          <a:p>
            <a:r>
              <a:rPr lang="pl-PL" sz="2200" dirty="0">
                <a:latin typeface="Courier"/>
                <a:cs typeface="Courier"/>
              </a:rPr>
              <a:t>want to </a:t>
            </a:r>
            <a:r>
              <a:rPr lang="pl-PL" sz="2200" dirty="0" err="1">
                <a:latin typeface="Courier"/>
                <a:cs typeface="Courier"/>
              </a:rPr>
              <a:t>poke</a:t>
            </a:r>
            <a:r>
              <a:rPr lang="pl-PL" sz="2200" dirty="0">
                <a:latin typeface="Courier"/>
                <a:cs typeface="Courier"/>
              </a:rPr>
              <a:t> </a:t>
            </a:r>
            <a:r>
              <a:rPr lang="pl-PL" sz="2200" dirty="0" err="1">
                <a:latin typeface="Courier"/>
                <a:cs typeface="Courier"/>
              </a:rPr>
              <a:t>into</a:t>
            </a:r>
            <a:r>
              <a:rPr lang="pl-PL" sz="2200" dirty="0">
                <a:latin typeface="Courier"/>
                <a:cs typeface="Courier"/>
              </a:rPr>
              <a:t> </a:t>
            </a:r>
            <a:r>
              <a:rPr lang="pl-PL" sz="2200" dirty="0" err="1">
                <a:latin typeface="Courier"/>
                <a:cs typeface="Courier"/>
              </a:rPr>
              <a:t>each</a:t>
            </a:r>
            <a:r>
              <a:rPr lang="pl-PL" sz="2200" dirty="0">
                <a:latin typeface="Courier"/>
                <a:cs typeface="Courier"/>
              </a:rPr>
              <a:t> </a:t>
            </a:r>
            <a:r>
              <a:rPr lang="pl-PL" sz="2200" dirty="0" err="1">
                <a:latin typeface="Courier"/>
                <a:cs typeface="Courier"/>
              </a:rPr>
              <a:t>pixel</a:t>
            </a:r>
            <a:r>
              <a:rPr lang="pl-PL" sz="2200" dirty="0">
                <a:latin typeface="Courier"/>
                <a:cs typeface="Courier"/>
              </a:rPr>
              <a:t>; </a:t>
            </a:r>
            <a:r>
              <a:rPr lang="pl-PL" sz="2200" dirty="0" err="1">
                <a:latin typeface="Courier"/>
                <a:cs typeface="Courier"/>
              </a:rPr>
              <a:t>default</a:t>
            </a:r>
            <a:r>
              <a:rPr lang="pl-PL" sz="2200" dirty="0">
                <a:latin typeface="Courier"/>
                <a:cs typeface="Courier"/>
              </a:rPr>
              <a:t> </a:t>
            </a:r>
            <a:r>
              <a:rPr lang="pl-PL" sz="2200" dirty="0" err="1">
                <a:latin typeface="Courier"/>
                <a:cs typeface="Courier"/>
              </a:rPr>
              <a:t>produces</a:t>
            </a:r>
            <a:r>
              <a:rPr lang="pl-PL" sz="2200" dirty="0">
                <a:latin typeface="Courier"/>
                <a:cs typeface="Courier"/>
              </a:rPr>
              <a:t> </a:t>
            </a:r>
            <a:r>
              <a:rPr lang="pl-PL" sz="2200" dirty="0" err="1">
                <a:latin typeface="Courier"/>
                <a:cs typeface="Courier"/>
              </a:rPr>
              <a:t>black</a:t>
            </a:r>
            <a:r>
              <a:rPr lang="pl-PL" sz="2200" dirty="0">
                <a:latin typeface="Courier"/>
                <a:cs typeface="Courier"/>
              </a:rPr>
              <a:t>. "</a:t>
            </a:r>
            <a:r>
              <a:rPr lang="pl-PL" sz="2200" dirty="0" err="1">
                <a:latin typeface="Courier"/>
                <a:cs typeface="Courier"/>
              </a:rPr>
              <a:t>fromH</a:t>
            </a:r>
            <a:r>
              <a:rPr lang="pl-PL" sz="2200" dirty="0">
                <a:latin typeface="Courier"/>
                <a:cs typeface="Courier"/>
              </a:rPr>
              <a:t>" and "</a:t>
            </a:r>
            <a:r>
              <a:rPr lang="pl-PL" sz="2200" dirty="0" err="1">
                <a:latin typeface="Courier"/>
                <a:cs typeface="Courier"/>
              </a:rPr>
              <a:t>fromV</a:t>
            </a:r>
            <a:r>
              <a:rPr lang="pl-PL" sz="2200" dirty="0">
                <a:latin typeface="Courier"/>
                <a:cs typeface="Courier"/>
              </a:rPr>
              <a:t>" </a:t>
            </a:r>
            <a:r>
              <a:rPr lang="pl-PL" sz="2200" dirty="0" err="1">
                <a:latin typeface="Courier"/>
                <a:cs typeface="Courier"/>
              </a:rPr>
              <a:t>are</a:t>
            </a:r>
            <a:endParaRPr lang="pl-PL" sz="2200" dirty="0">
              <a:latin typeface="Courier"/>
              <a:cs typeface="Courier"/>
            </a:endParaRPr>
          </a:p>
          <a:p>
            <a:r>
              <a:rPr lang="pl-PL" sz="2200" dirty="0">
                <a:latin typeface="Courier"/>
                <a:cs typeface="Courier"/>
              </a:rPr>
              <a:t>the </a:t>
            </a:r>
            <a:r>
              <a:rPr lang="pl-PL" sz="2200" dirty="0" err="1">
                <a:latin typeface="Courier"/>
                <a:cs typeface="Courier"/>
              </a:rPr>
              <a:t>starting</a:t>
            </a:r>
            <a:r>
              <a:rPr lang="pl-PL" sz="2200" dirty="0">
                <a:latin typeface="Courier"/>
                <a:cs typeface="Courier"/>
              </a:rPr>
              <a:t> x and y </a:t>
            </a:r>
            <a:r>
              <a:rPr lang="pl-PL" sz="2200" dirty="0" err="1">
                <a:latin typeface="Courier"/>
                <a:cs typeface="Courier"/>
              </a:rPr>
              <a:t>positions</a:t>
            </a:r>
            <a:r>
              <a:rPr lang="pl-PL" sz="2200" dirty="0">
                <a:latin typeface="Courier"/>
                <a:cs typeface="Courier"/>
              </a:rPr>
              <a:t>, </a:t>
            </a:r>
            <a:r>
              <a:rPr lang="pl-PL" sz="2200" dirty="0" err="1">
                <a:latin typeface="Courier"/>
                <a:cs typeface="Courier"/>
              </a:rPr>
              <a:t>respectively</a:t>
            </a:r>
            <a:r>
              <a:rPr lang="pl-PL" sz="2200" dirty="0">
                <a:latin typeface="Courier"/>
                <a:cs typeface="Courier"/>
              </a:rPr>
              <a:t>. "</a:t>
            </a:r>
            <a:r>
              <a:rPr lang="pl-PL" sz="2200" dirty="0" err="1">
                <a:latin typeface="Courier"/>
                <a:cs typeface="Courier"/>
              </a:rPr>
              <a:t>toH</a:t>
            </a:r>
            <a:r>
              <a:rPr lang="pl-PL" sz="2200" dirty="0">
                <a:latin typeface="Courier"/>
                <a:cs typeface="Courier"/>
              </a:rPr>
              <a:t>" and "</a:t>
            </a:r>
            <a:r>
              <a:rPr lang="pl-PL" sz="2200" dirty="0" err="1">
                <a:latin typeface="Courier"/>
                <a:cs typeface="Courier"/>
              </a:rPr>
              <a:t>toV</a:t>
            </a:r>
            <a:r>
              <a:rPr lang="pl-PL" sz="2200" dirty="0">
                <a:latin typeface="Courier"/>
                <a:cs typeface="Courier"/>
              </a:rPr>
              <a:t>" </a:t>
            </a:r>
            <a:r>
              <a:rPr lang="pl-PL" sz="2200" dirty="0" err="1">
                <a:latin typeface="Courier"/>
                <a:cs typeface="Courier"/>
              </a:rPr>
              <a:t>are</a:t>
            </a:r>
            <a:r>
              <a:rPr lang="pl-PL" sz="2200" dirty="0">
                <a:latin typeface="Courier"/>
                <a:cs typeface="Courier"/>
              </a:rPr>
              <a:t> the </a:t>
            </a:r>
            <a:r>
              <a:rPr lang="pl-PL" sz="2200" dirty="0" err="1">
                <a:latin typeface="Courier"/>
                <a:cs typeface="Courier"/>
              </a:rPr>
              <a:t>ending</a:t>
            </a:r>
            <a:r>
              <a:rPr lang="pl-PL" sz="2200" dirty="0">
                <a:latin typeface="Courier"/>
                <a:cs typeface="Courier"/>
              </a:rPr>
              <a:t> x</a:t>
            </a:r>
          </a:p>
          <a:p>
            <a:r>
              <a:rPr lang="pl-PL" sz="2200" dirty="0">
                <a:latin typeface="Courier"/>
                <a:cs typeface="Courier"/>
              </a:rPr>
              <a:t>and y </a:t>
            </a:r>
            <a:r>
              <a:rPr lang="pl-PL" sz="2200" dirty="0" err="1">
                <a:latin typeface="Courier"/>
                <a:cs typeface="Courier"/>
              </a:rPr>
              <a:t>positions</a:t>
            </a:r>
            <a:r>
              <a:rPr lang="pl-PL" sz="2200" dirty="0">
                <a:latin typeface="Courier"/>
                <a:cs typeface="Courier"/>
              </a:rPr>
              <a:t>, </a:t>
            </a:r>
            <a:r>
              <a:rPr lang="pl-PL" sz="2200" dirty="0" err="1">
                <a:latin typeface="Courier"/>
                <a:cs typeface="Courier"/>
              </a:rPr>
              <a:t>respectively</a:t>
            </a:r>
            <a:r>
              <a:rPr lang="pl-PL" sz="2200" dirty="0">
                <a:latin typeface="Courier"/>
                <a:cs typeface="Courier"/>
              </a:rPr>
              <a:t>. </a:t>
            </a:r>
            <a:r>
              <a:rPr lang="pl-PL" sz="2200" dirty="0" err="1">
                <a:latin typeface="Courier"/>
                <a:cs typeface="Courier"/>
              </a:rPr>
              <a:t>Default</a:t>
            </a:r>
            <a:r>
              <a:rPr lang="pl-PL" sz="2200" dirty="0">
                <a:latin typeface="Courier"/>
                <a:cs typeface="Courier"/>
              </a:rPr>
              <a:t> "</a:t>
            </a:r>
            <a:r>
              <a:rPr lang="pl-PL" sz="2200" dirty="0" err="1">
                <a:latin typeface="Courier"/>
                <a:cs typeface="Courier"/>
              </a:rPr>
              <a:t>penWidth</a:t>
            </a:r>
            <a:r>
              <a:rPr lang="pl-PL" sz="2200" dirty="0">
                <a:latin typeface="Courier"/>
                <a:cs typeface="Courier"/>
              </a:rPr>
              <a:t>" </a:t>
            </a:r>
            <a:r>
              <a:rPr lang="pl-PL" sz="2200" dirty="0" err="1">
                <a:latin typeface="Courier"/>
                <a:cs typeface="Courier"/>
              </a:rPr>
              <a:t>is</a:t>
            </a:r>
            <a:r>
              <a:rPr lang="pl-PL" sz="2200" dirty="0">
                <a:latin typeface="Courier"/>
                <a:cs typeface="Courier"/>
              </a:rPr>
              <a:t> 1. </a:t>
            </a:r>
          </a:p>
          <a:p>
            <a:endParaRPr lang="pl-PL" sz="2200" dirty="0">
              <a:latin typeface="Courier"/>
              <a:cs typeface="Courier"/>
            </a:endParaRPr>
          </a:p>
          <a:p>
            <a:r>
              <a:rPr lang="pl-PL" sz="2200" dirty="0" err="1">
                <a:latin typeface="Courier"/>
                <a:cs typeface="Courier"/>
              </a:rPr>
              <a:t>See</a:t>
            </a:r>
            <a:r>
              <a:rPr lang="pl-PL" sz="2200" dirty="0">
                <a:latin typeface="Courier"/>
                <a:cs typeface="Courier"/>
              </a:rPr>
              <a:t> </a:t>
            </a:r>
            <a:r>
              <a:rPr lang="pl-PL" sz="2200" dirty="0" err="1">
                <a:latin typeface="Courier"/>
                <a:cs typeface="Courier"/>
              </a:rPr>
              <a:t>also</a:t>
            </a:r>
            <a:r>
              <a:rPr lang="pl-PL" sz="2200" dirty="0">
                <a:latin typeface="Courier"/>
                <a:cs typeface="Courier"/>
              </a:rPr>
              <a:t>: </a:t>
            </a:r>
            <a:r>
              <a:rPr lang="pl-PL" sz="2200" dirty="0" err="1">
                <a:latin typeface="Courier"/>
                <a:cs typeface="Courier"/>
              </a:rPr>
              <a:t>DrawLines</a:t>
            </a:r>
            <a:endParaRPr lang="pl-PL" sz="22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642937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70341"/>
            <a:ext cx="8229600" cy="808038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Arial" charset="0"/>
              </a:rPr>
              <a:t>Screen drawing and </a:t>
            </a:r>
            <a:r>
              <a:rPr lang="en-US" sz="3600" dirty="0" err="1">
                <a:latin typeface="Arial" charset="0"/>
              </a:rPr>
              <a:t>psychtoolbox</a:t>
            </a:r>
            <a:endParaRPr lang="en-US" sz="3600" dirty="0">
              <a:latin typeface="Arial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429000" y="1524000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3550" indent="-463550" algn="l" defTabSz="914400" rtl="0" eaLnBrk="1" latinLnBrk="0" hangingPunct="1">
              <a:spcBef>
                <a:spcPts val="2000"/>
              </a:spcBef>
              <a:buSzPct val="90000"/>
              <a:buFontTx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3"/>
              </a:buBlip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5713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7025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8338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2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4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2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3"/>
              </a:buBlip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b="1" smtClean="0">
                <a:latin typeface="Arial" charset="0"/>
              </a:rPr>
              <a:t>Screen Geometry</a:t>
            </a:r>
          </a:p>
          <a:p>
            <a:pPr>
              <a:buFontTx/>
              <a:buNone/>
            </a:pPr>
            <a:r>
              <a:rPr lang="en-US" smtClean="0">
                <a:latin typeface="Arial" charset="0"/>
              </a:rPr>
              <a:t>  </a:t>
            </a:r>
            <a:endParaRPr lang="en-US" dirty="0">
              <a:latin typeface="Arial" charset="0"/>
            </a:endParaRPr>
          </a:p>
        </p:txBody>
      </p:sp>
      <p:pic>
        <p:nvPicPr>
          <p:cNvPr id="6" name="Picture 4" descr="Computer Monito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460"/>
          <a:stretch>
            <a:fillRect/>
          </a:stretch>
        </p:blipFill>
        <p:spPr bwMode="auto">
          <a:xfrm>
            <a:off x="930275" y="2209800"/>
            <a:ext cx="5114925" cy="423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1920875" y="3200400"/>
            <a:ext cx="0" cy="23622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1920875" y="3200400"/>
            <a:ext cx="28956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073275" y="2514600"/>
            <a:ext cx="3005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0"/>
              <a:t>X ----------- Positive -&gt;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082675" y="3124200"/>
            <a:ext cx="4048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0"/>
              <a:t>Y</a:t>
            </a:r>
          </a:p>
          <a:p>
            <a:endParaRPr lang="en-US" b="0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1311275" y="37338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0" y="5146675"/>
            <a:ext cx="1165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0"/>
              <a:t>Positive</a:t>
            </a:r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1235075" y="1981200"/>
            <a:ext cx="533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549275" y="1600200"/>
            <a:ext cx="979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0"/>
              <a:t>Origin</a:t>
            </a:r>
          </a:p>
        </p:txBody>
      </p:sp>
      <p:sp>
        <p:nvSpPr>
          <p:cNvPr id="15" name="Line 712"/>
          <p:cNvSpPr>
            <a:spLocks noChangeShapeType="1"/>
          </p:cNvSpPr>
          <p:nvPr/>
        </p:nvSpPr>
        <p:spPr bwMode="auto">
          <a:xfrm flipH="1">
            <a:off x="5273675" y="5486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713"/>
          <p:cNvSpPr txBox="1">
            <a:spLocks noChangeArrowheads="1"/>
          </p:cNvSpPr>
          <p:nvPr/>
        </p:nvSpPr>
        <p:spPr bwMode="auto">
          <a:xfrm>
            <a:off x="6569075" y="5257800"/>
            <a:ext cx="1852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0"/>
              <a:t>Max X and Y</a:t>
            </a:r>
          </a:p>
        </p:txBody>
      </p:sp>
      <p:sp>
        <p:nvSpPr>
          <p:cNvPr id="17" name="Line 714"/>
          <p:cNvSpPr>
            <a:spLocks noChangeShapeType="1"/>
          </p:cNvSpPr>
          <p:nvPr/>
        </p:nvSpPr>
        <p:spPr bwMode="auto">
          <a:xfrm>
            <a:off x="2149475" y="3200400"/>
            <a:ext cx="0" cy="2362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715"/>
          <p:cNvSpPr>
            <a:spLocks noChangeShapeType="1"/>
          </p:cNvSpPr>
          <p:nvPr/>
        </p:nvSpPr>
        <p:spPr bwMode="auto">
          <a:xfrm>
            <a:off x="2378075" y="3200400"/>
            <a:ext cx="0" cy="2362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716"/>
          <p:cNvSpPr>
            <a:spLocks noChangeShapeType="1"/>
          </p:cNvSpPr>
          <p:nvPr/>
        </p:nvSpPr>
        <p:spPr bwMode="auto">
          <a:xfrm>
            <a:off x="2606675" y="3200400"/>
            <a:ext cx="0" cy="2362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717"/>
          <p:cNvSpPr>
            <a:spLocks noChangeShapeType="1"/>
          </p:cNvSpPr>
          <p:nvPr/>
        </p:nvSpPr>
        <p:spPr bwMode="auto">
          <a:xfrm>
            <a:off x="2835275" y="3200400"/>
            <a:ext cx="0" cy="2362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718"/>
          <p:cNvSpPr>
            <a:spLocks noChangeShapeType="1"/>
          </p:cNvSpPr>
          <p:nvPr/>
        </p:nvSpPr>
        <p:spPr bwMode="auto">
          <a:xfrm>
            <a:off x="3063875" y="3200400"/>
            <a:ext cx="0" cy="2362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719"/>
          <p:cNvSpPr>
            <a:spLocks noChangeShapeType="1"/>
          </p:cNvSpPr>
          <p:nvPr/>
        </p:nvSpPr>
        <p:spPr bwMode="auto">
          <a:xfrm>
            <a:off x="3292475" y="3200400"/>
            <a:ext cx="0" cy="2362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720"/>
          <p:cNvSpPr>
            <a:spLocks noChangeShapeType="1"/>
          </p:cNvSpPr>
          <p:nvPr/>
        </p:nvSpPr>
        <p:spPr bwMode="auto">
          <a:xfrm>
            <a:off x="3521075" y="3200400"/>
            <a:ext cx="0" cy="2362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721"/>
          <p:cNvSpPr>
            <a:spLocks noChangeShapeType="1"/>
          </p:cNvSpPr>
          <p:nvPr/>
        </p:nvSpPr>
        <p:spPr bwMode="auto">
          <a:xfrm>
            <a:off x="3749675" y="3200400"/>
            <a:ext cx="0" cy="2362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722"/>
          <p:cNvSpPr>
            <a:spLocks noChangeShapeType="1"/>
          </p:cNvSpPr>
          <p:nvPr/>
        </p:nvSpPr>
        <p:spPr bwMode="auto">
          <a:xfrm>
            <a:off x="3978275" y="3200400"/>
            <a:ext cx="0" cy="2362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723"/>
          <p:cNvSpPr>
            <a:spLocks noChangeShapeType="1"/>
          </p:cNvSpPr>
          <p:nvPr/>
        </p:nvSpPr>
        <p:spPr bwMode="auto">
          <a:xfrm>
            <a:off x="4206875" y="3200400"/>
            <a:ext cx="0" cy="2362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724"/>
          <p:cNvSpPr>
            <a:spLocks noChangeShapeType="1"/>
          </p:cNvSpPr>
          <p:nvPr/>
        </p:nvSpPr>
        <p:spPr bwMode="auto">
          <a:xfrm>
            <a:off x="4435475" y="3200400"/>
            <a:ext cx="0" cy="2362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725"/>
          <p:cNvSpPr>
            <a:spLocks noChangeShapeType="1"/>
          </p:cNvSpPr>
          <p:nvPr/>
        </p:nvSpPr>
        <p:spPr bwMode="auto">
          <a:xfrm>
            <a:off x="4664075" y="3200400"/>
            <a:ext cx="0" cy="2362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737"/>
          <p:cNvSpPr>
            <a:spLocks noChangeShapeType="1"/>
          </p:cNvSpPr>
          <p:nvPr/>
        </p:nvSpPr>
        <p:spPr bwMode="auto">
          <a:xfrm>
            <a:off x="1920875" y="3505200"/>
            <a:ext cx="2819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738"/>
          <p:cNvSpPr>
            <a:spLocks noChangeShapeType="1"/>
          </p:cNvSpPr>
          <p:nvPr/>
        </p:nvSpPr>
        <p:spPr bwMode="auto">
          <a:xfrm>
            <a:off x="1916113" y="3786188"/>
            <a:ext cx="2819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739"/>
          <p:cNvSpPr>
            <a:spLocks noChangeShapeType="1"/>
          </p:cNvSpPr>
          <p:nvPr/>
        </p:nvSpPr>
        <p:spPr bwMode="auto">
          <a:xfrm>
            <a:off x="1920875" y="4038600"/>
            <a:ext cx="2819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740"/>
          <p:cNvSpPr>
            <a:spLocks noChangeShapeType="1"/>
          </p:cNvSpPr>
          <p:nvPr/>
        </p:nvSpPr>
        <p:spPr bwMode="auto">
          <a:xfrm>
            <a:off x="1920875" y="4267200"/>
            <a:ext cx="2819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741"/>
          <p:cNvSpPr>
            <a:spLocks noChangeShapeType="1"/>
          </p:cNvSpPr>
          <p:nvPr/>
        </p:nvSpPr>
        <p:spPr bwMode="auto">
          <a:xfrm>
            <a:off x="1920875" y="4495800"/>
            <a:ext cx="2819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742"/>
          <p:cNvSpPr>
            <a:spLocks noChangeShapeType="1"/>
          </p:cNvSpPr>
          <p:nvPr/>
        </p:nvSpPr>
        <p:spPr bwMode="auto">
          <a:xfrm>
            <a:off x="1920875" y="4724400"/>
            <a:ext cx="2819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743"/>
          <p:cNvSpPr>
            <a:spLocks noChangeShapeType="1"/>
          </p:cNvSpPr>
          <p:nvPr/>
        </p:nvSpPr>
        <p:spPr bwMode="auto">
          <a:xfrm>
            <a:off x="1920875" y="4953000"/>
            <a:ext cx="2819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744"/>
          <p:cNvSpPr>
            <a:spLocks noChangeShapeType="1"/>
          </p:cNvSpPr>
          <p:nvPr/>
        </p:nvSpPr>
        <p:spPr bwMode="auto">
          <a:xfrm>
            <a:off x="1920875" y="5257800"/>
            <a:ext cx="2819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Text Box 745"/>
          <p:cNvSpPr txBox="1">
            <a:spLocks noChangeArrowheads="1"/>
          </p:cNvSpPr>
          <p:nvPr/>
        </p:nvSpPr>
        <p:spPr bwMode="auto">
          <a:xfrm>
            <a:off x="5578475" y="2286000"/>
            <a:ext cx="3352800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3200" b="0"/>
              <a:t>Coordinates are        </a:t>
            </a:r>
          </a:p>
          <a:p>
            <a:r>
              <a:rPr lang="en-US" sz="3200" b="0"/>
              <a:t>      measured in</a:t>
            </a:r>
            <a:br>
              <a:rPr lang="en-US" sz="3200" b="0"/>
            </a:br>
            <a:r>
              <a:rPr lang="en-US" sz="3200" b="0"/>
              <a:t>                pixels.</a:t>
            </a:r>
          </a:p>
        </p:txBody>
      </p:sp>
    </p:spTree>
    <p:extLst>
      <p:ext uri="{BB962C8B-B14F-4D97-AF65-F5344CB8AC3E}">
        <p14:creationId xmlns:p14="http://schemas.microsoft.com/office/powerpoint/2010/main" val="939900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omputer Moni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460"/>
          <a:stretch>
            <a:fillRect/>
          </a:stretch>
        </p:blipFill>
        <p:spPr bwMode="auto">
          <a:xfrm>
            <a:off x="381000" y="2590800"/>
            <a:ext cx="2667000" cy="220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3886200" y="1981200"/>
            <a:ext cx="4800600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4343400" y="2514600"/>
            <a:ext cx="1524000" cy="1143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4343400" y="3811588"/>
            <a:ext cx="16827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0"/>
              <a:t>Back Buffer</a:t>
            </a:r>
          </a:p>
          <a:p>
            <a:r>
              <a:rPr lang="en-US" b="0"/>
              <a:t>(invisible)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62000" y="5410200"/>
            <a:ext cx="1851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Front Buffer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Arial" charset="0"/>
              </a:rPr>
              <a:t>How you typically work with the </a:t>
            </a:r>
            <a:r>
              <a:rPr lang="en-US" sz="3600" dirty="0" err="1">
                <a:latin typeface="Arial" charset="0"/>
              </a:rPr>
              <a:t>psychtoolbox</a:t>
            </a:r>
            <a:endParaRPr lang="en-US" sz="3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9710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8156</TotalTime>
  <Words>1067</Words>
  <Application>Microsoft Macintosh PowerPoint</Application>
  <PresentationFormat>On-screen Show (4:3)</PresentationFormat>
  <Paragraphs>150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Inkwell</vt:lpstr>
      <vt:lpstr>MATLAB Psychtoolbox 04</vt:lpstr>
      <vt:lpstr>Psychtoolbox Basics</vt:lpstr>
      <vt:lpstr>Install Psychtoolbox (PTB)</vt:lpstr>
      <vt:lpstr>Before you start</vt:lpstr>
      <vt:lpstr>The Screen command</vt:lpstr>
      <vt:lpstr>PowerPoint Presentation</vt:lpstr>
      <vt:lpstr>The Screen command</vt:lpstr>
      <vt:lpstr>Screen drawing and psychtoolbox</vt:lpstr>
      <vt:lpstr>How you typically work with the psychtoolbox</vt:lpstr>
      <vt:lpstr>How you typically work with the psychtoolbox</vt:lpstr>
      <vt:lpstr>How you typically work with the psychtoolbox</vt:lpstr>
      <vt:lpstr>How you typically work with the psychtoolbox</vt:lpstr>
      <vt:lpstr>How you typically work with the psychtoolbox</vt:lpstr>
      <vt:lpstr>How you typically work with the psychtoolbox</vt:lpstr>
      <vt:lpstr>How you typically work with the psychtoolbox</vt:lpstr>
      <vt:lpstr>PowerPoint Presentation</vt:lpstr>
      <vt:lpstr>PowerPoint Presentation</vt:lpstr>
      <vt:lpstr>PowerPoint Presentation</vt:lpstr>
      <vt:lpstr>PowerPoint Presentation</vt:lpstr>
      <vt:lpstr>Using Screen</vt:lpstr>
      <vt:lpstr>Basic Display Loop in PsychToolbox (PTB)</vt:lpstr>
      <vt:lpstr>Task 1: Basic Display Loop in PTB (code)</vt:lpstr>
      <vt:lpstr>Moving Shapes around the Screen</vt:lpstr>
      <vt:lpstr>Task 2</vt:lpstr>
      <vt:lpstr>Task 3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tancy</dc:creator>
  <cp:lastModifiedBy>tancy</cp:lastModifiedBy>
  <cp:revision>65</cp:revision>
  <cp:lastPrinted>2017-08-02T11:28:09Z</cp:lastPrinted>
  <dcterms:created xsi:type="dcterms:W3CDTF">2017-08-01T02:01:51Z</dcterms:created>
  <dcterms:modified xsi:type="dcterms:W3CDTF">2017-08-21T10:45:08Z</dcterms:modified>
</cp:coreProperties>
</file>