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1"/>
  </p:sldMasterIdLst>
  <p:notesMasterIdLst>
    <p:notesMasterId r:id="rId20"/>
  </p:notesMasterIdLst>
  <p:sldIdLst>
    <p:sldId id="256" r:id="rId2"/>
    <p:sldId id="422" r:id="rId3"/>
    <p:sldId id="407" r:id="rId4"/>
    <p:sldId id="410" r:id="rId5"/>
    <p:sldId id="411" r:id="rId6"/>
    <p:sldId id="412" r:id="rId7"/>
    <p:sldId id="413" r:id="rId8"/>
    <p:sldId id="419" r:id="rId9"/>
    <p:sldId id="420" r:id="rId10"/>
    <p:sldId id="423" r:id="rId11"/>
    <p:sldId id="421" r:id="rId12"/>
    <p:sldId id="425" r:id="rId13"/>
    <p:sldId id="426" r:id="rId14"/>
    <p:sldId id="427" r:id="rId15"/>
    <p:sldId id="431" r:id="rId16"/>
    <p:sldId id="432" r:id="rId17"/>
    <p:sldId id="429" r:id="rId18"/>
    <p:sldId id="43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747D-A82B-8742-9290-5AB72D984DB4}" type="datetimeFigureOut">
              <a:rPr lang="en-US" smtClean="0"/>
              <a:t>9/8/17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B7669-734B-4D4B-A2EA-3367B61A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87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D9BD3-E57B-4194-A545-2804EB95D9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0DABAEC-E592-EC40-952E-53D5BBE93699}" type="datetimeFigureOut">
              <a:rPr lang="en-US" smtClean="0"/>
              <a:t>9/8/17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C9C0852-79F4-C04E-A38B-E68C13DE21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  <p:sldLayoutId id="2147483831" r:id="rId18"/>
    <p:sldLayoutId id="2147483832" r:id="rId19"/>
    <p:sldLayoutId id="2147483833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8869" y="1840030"/>
            <a:ext cx="6909153" cy="1017126"/>
          </a:xfrm>
        </p:spPr>
        <p:txBody>
          <a:bodyPr/>
          <a:lstStyle/>
          <a:p>
            <a:pPr algn="ctr"/>
            <a:r>
              <a:rPr lang="en-US" dirty="0" smtClean="0"/>
              <a:t>MATLAB </a:t>
            </a:r>
            <a:r>
              <a:rPr lang="en-US" dirty="0" err="1" smtClean="0"/>
              <a:t>Psychtoolbox</a:t>
            </a:r>
            <a:r>
              <a:rPr lang="en-US" dirty="0" smtClean="0"/>
              <a:t> 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Tancy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578" y="3347189"/>
            <a:ext cx="1902444" cy="170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241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KbCheck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KbCheck is used to check if a key is being pressed and to find out what key is being pressed.</a:t>
            </a:r>
          </a:p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Returns three values</a:t>
            </a:r>
          </a:p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[key_press, secs, key_code]=KbCheck</a:t>
            </a:r>
          </a:p>
          <a:p>
            <a:pPr eaLnBrk="1" hangingPunct="1"/>
            <a:endParaRPr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990600" y="37338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76644" y="4646957"/>
            <a:ext cx="2057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tx2"/>
                </a:solidFill>
              </a:rPr>
              <a:t>1 or 0 depending on if there was a key press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3031268" y="3810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638844" y="4542182"/>
            <a:ext cx="2286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tx2"/>
                </a:solidFill>
              </a:rPr>
              <a:t>Time that this </a:t>
            </a:r>
          </a:p>
          <a:p>
            <a:r>
              <a:rPr lang="en-US" sz="2000">
                <a:solidFill>
                  <a:schemeClr val="tx2"/>
                </a:solidFill>
              </a:rPr>
              <a:t>test took place </a:t>
            </a:r>
            <a:br>
              <a:rPr lang="en-US" sz="2000">
                <a:solidFill>
                  <a:schemeClr val="tx2"/>
                </a:solidFill>
              </a:rPr>
            </a:br>
            <a:r>
              <a:rPr lang="en-US" sz="2000">
                <a:solidFill>
                  <a:schemeClr val="tx2"/>
                </a:solidFill>
              </a:rPr>
              <a:t>(This is from GetSecs function)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541544" y="3783791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693488" y="4177057"/>
            <a:ext cx="283527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tx2"/>
                </a:solidFill>
              </a:rPr>
              <a:t>Vector representing all of the input keys.</a:t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 Elements in the vector are set to 1 if pressed or 0 if not</a:t>
            </a:r>
          </a:p>
        </p:txBody>
      </p:sp>
    </p:spTree>
    <p:extLst>
      <p:ext uri="{BB962C8B-B14F-4D97-AF65-F5344CB8AC3E}">
        <p14:creationId xmlns:p14="http://schemas.microsoft.com/office/powerpoint/2010/main" val="33446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192" y="641988"/>
            <a:ext cx="7778443" cy="5334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Speed Test Game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5103020"/>
            <a:ext cx="77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3333"/>
                </a:solidFill>
                <a:latin typeface="Arial" charset="0"/>
              </a:rPr>
              <a:t>Make it so if someone presses a key too early, the program give a message and exits.</a:t>
            </a: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6436"/>
            <a:ext cx="8229600" cy="8080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What key was pressed?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The third returned value is a vector representing all the keys with 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1’s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for pressed keys and zeros for keys that 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aren’t 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pressed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To find the value of the key, use: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err="1">
                <a:solidFill>
                  <a:schemeClr val="tx2"/>
                </a:solidFill>
                <a:latin typeface="Arial" charset="0"/>
              </a:rPr>
              <a:t>key_name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KbName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key_code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chemeClr val="tx2"/>
                </a:solidFill>
                <a:latin typeface="Arial" charset="0"/>
              </a:rPr>
              <a:t>This will return a string corresponding to that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key_code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Simple program to find key mapping names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92564"/>
            <a:ext cx="8229600" cy="45339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sz="2800" dirty="0">
                <a:solidFill>
                  <a:srgbClr val="228B22"/>
                </a:solidFill>
                <a:latin typeface="Monospaced" charset="0"/>
              </a:rPr>
              <a:t>% </a:t>
            </a:r>
            <a:r>
              <a:rPr lang="en-US" sz="2800" dirty="0" err="1">
                <a:solidFill>
                  <a:srgbClr val="228B22"/>
                </a:solidFill>
                <a:latin typeface="Monospaced" charset="0"/>
              </a:rPr>
              <a:t>get_key_name.m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228B22"/>
                </a:solidFill>
                <a:latin typeface="Monospaced" charset="0"/>
              </a:rPr>
              <a:t>%find out what the name of the key is 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228B22"/>
                </a:solidFill>
                <a:latin typeface="Monospaced" charset="0"/>
              </a:rPr>
              <a:t> 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WaitSecs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(1);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KbWait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;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[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key_is_down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secs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key_code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] = 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KbCheck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;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name = 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KbName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(</a:t>
            </a: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key_code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);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800" dirty="0" err="1">
                <a:solidFill>
                  <a:srgbClr val="000000"/>
                </a:solidFill>
                <a:latin typeface="Monospaced" charset="0"/>
              </a:rPr>
              <a:t>disp</a:t>
            </a:r>
            <a:r>
              <a:rPr lang="en-US" sz="2800" dirty="0">
                <a:solidFill>
                  <a:srgbClr val="000000"/>
                </a:solidFill>
                <a:latin typeface="Monospaced" charset="0"/>
              </a:rPr>
              <a:t>(name);</a:t>
            </a:r>
            <a:endParaRPr lang="en-US" sz="2800" dirty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4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KbName works the other way around as well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As you have seen:</a:t>
            </a:r>
          </a:p>
          <a:p>
            <a:pPr eaLnBrk="1" hangingPunct="1"/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key_name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KbName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key_code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);</a:t>
            </a:r>
          </a:p>
          <a:p>
            <a:pPr eaLnBrk="1" hangingPunct="1">
              <a:buFontTx/>
              <a:buNone/>
            </a:pPr>
            <a:endParaRPr lang="en-US" sz="2000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You can also do the following:</a:t>
            </a:r>
          </a:p>
          <a:p>
            <a:pPr eaLnBrk="1" hangingPunct="1"/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return_key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KbName</a:t>
            </a:r>
            <a:r>
              <a:rPr lang="en-US" sz="2000" dirty="0" smtClean="0">
                <a:solidFill>
                  <a:schemeClr val="tx2"/>
                </a:solidFill>
                <a:latin typeface="Arial" charset="0"/>
              </a:rPr>
              <a:t>(‘return’)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eaLnBrk="1" hangingPunct="1"/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esc_key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KbName</a:t>
            </a:r>
            <a:r>
              <a:rPr lang="en-US" sz="2000" dirty="0" smtClean="0">
                <a:solidFill>
                  <a:schemeClr val="tx2"/>
                </a:solidFill>
                <a:latin typeface="Arial" charset="0"/>
              </a:rPr>
              <a:t>(‘esc’)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;</a:t>
            </a:r>
          </a:p>
          <a:p>
            <a:pPr eaLnBrk="1" hangingPunct="1"/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up_key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=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KbName</a:t>
            </a:r>
            <a:r>
              <a:rPr lang="en-US" sz="2000" dirty="0" smtClean="0">
                <a:solidFill>
                  <a:schemeClr val="tx2"/>
                </a:solidFill>
                <a:latin typeface="Arial" charset="0"/>
              </a:rPr>
              <a:t>(‘up’)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;</a:t>
            </a:r>
            <a:br>
              <a:rPr lang="en-US" sz="2000" dirty="0">
                <a:solidFill>
                  <a:schemeClr val="tx2"/>
                </a:solidFill>
                <a:latin typeface="Arial" charset="0"/>
              </a:rPr>
            </a:br>
            <a:endParaRPr lang="en-US" sz="2000" dirty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000" dirty="0">
                <a:solidFill>
                  <a:schemeClr val="tx2"/>
                </a:solidFill>
                <a:latin typeface="Arial" charset="0"/>
              </a:rPr>
              <a:t>And this will get you the index of the element in the </a:t>
            </a:r>
            <a:r>
              <a:rPr lang="en-US" sz="2000" dirty="0" err="1">
                <a:solidFill>
                  <a:schemeClr val="tx2"/>
                </a:solidFill>
                <a:latin typeface="Arial" charset="0"/>
              </a:rPr>
              <a:t>key_code</a:t>
            </a:r>
            <a:r>
              <a:rPr lang="en-US" sz="2000" dirty="0">
                <a:solidFill>
                  <a:schemeClr val="tx2"/>
                </a:solidFill>
                <a:latin typeface="Arial" charset="0"/>
              </a:rPr>
              <a:t> vector that corresponds to that key</a:t>
            </a:r>
          </a:p>
          <a:p>
            <a:pPr eaLnBrk="1" hangingPunct="1"/>
            <a:endParaRPr lang="en-US" sz="20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key_code vector when esc is pressed</a:t>
            </a:r>
          </a:p>
        </p:txBody>
      </p:sp>
      <p:graphicFrame>
        <p:nvGraphicFramePr>
          <p:cNvPr id="3" name="Group 66"/>
          <p:cNvGraphicFramePr>
            <a:graphicFrameLocks noGrp="1"/>
          </p:cNvGraphicFramePr>
          <p:nvPr/>
        </p:nvGraphicFramePr>
        <p:xfrm>
          <a:off x="990600" y="3048000"/>
          <a:ext cx="8153400" cy="2235200"/>
        </p:xfrm>
        <a:graphic>
          <a:graphicData uri="http://schemas.openxmlformats.org/drawingml/2006/table">
            <a:tbl>
              <a:tblPr/>
              <a:tblGrid>
                <a:gridCol w="617538"/>
                <a:gridCol w="763587"/>
                <a:gridCol w="1362075"/>
                <a:gridCol w="838200"/>
                <a:gridCol w="852488"/>
                <a:gridCol w="781050"/>
                <a:gridCol w="957262"/>
                <a:gridCol w="914400"/>
                <a:gridCol w="1066800"/>
              </a:tblGrid>
              <a:tr h="111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(1)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    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(29)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" charset="0"/>
                          <a:ea typeface="ＭＳ Ｐゴシック" charset="0"/>
                        </a:rPr>
                        <a:t>….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 Box 55"/>
          <p:cNvSpPr txBox="1">
            <a:spLocks noChangeArrowheads="1"/>
          </p:cNvSpPr>
          <p:nvPr/>
        </p:nvSpPr>
        <p:spPr bwMode="auto">
          <a:xfrm>
            <a:off x="245331" y="2057400"/>
            <a:ext cx="2271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chemeClr val="tx2"/>
                </a:solidFill>
              </a:rPr>
              <a:t>key_code</a:t>
            </a:r>
            <a:r>
              <a:rPr lang="en-US" dirty="0">
                <a:solidFill>
                  <a:schemeClr val="tx2"/>
                </a:solidFill>
              </a:rPr>
              <a:t> vector:</a:t>
            </a:r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0" y="3429000"/>
            <a:ext cx="111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Values:</a:t>
            </a:r>
          </a:p>
        </p:txBody>
      </p:sp>
      <p:sp>
        <p:nvSpPr>
          <p:cNvPr id="6" name="Text Box 60"/>
          <p:cNvSpPr txBox="1">
            <a:spLocks noChangeArrowheads="1"/>
          </p:cNvSpPr>
          <p:nvPr/>
        </p:nvSpPr>
        <p:spPr bwMode="auto">
          <a:xfrm>
            <a:off x="-92075" y="4460875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Indexes</a:t>
            </a:r>
          </a:p>
        </p:txBody>
      </p:sp>
      <p:sp>
        <p:nvSpPr>
          <p:cNvPr id="7" name="Text Box 67"/>
          <p:cNvSpPr txBox="1">
            <a:spLocks noChangeArrowheads="1"/>
          </p:cNvSpPr>
          <p:nvPr/>
        </p:nvSpPr>
        <p:spPr bwMode="auto">
          <a:xfrm>
            <a:off x="685800" y="5410200"/>
            <a:ext cx="2841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So, </a:t>
            </a:r>
            <a:r>
              <a:rPr lang="en-US" dirty="0" err="1">
                <a:solidFill>
                  <a:schemeClr val="tx2"/>
                </a:solidFill>
              </a:rPr>
              <a:t>key_code</a:t>
            </a:r>
            <a:r>
              <a:rPr lang="en-US" dirty="0">
                <a:solidFill>
                  <a:schemeClr val="tx2"/>
                </a:solidFill>
              </a:rPr>
              <a:t>(27) is 1</a:t>
            </a:r>
          </a:p>
        </p:txBody>
      </p:sp>
      <p:sp>
        <p:nvSpPr>
          <p:cNvPr id="8" name="Text Box 68"/>
          <p:cNvSpPr txBox="1">
            <a:spLocks noChangeArrowheads="1"/>
          </p:cNvSpPr>
          <p:nvPr/>
        </p:nvSpPr>
        <p:spPr bwMode="auto">
          <a:xfrm>
            <a:off x="3124200" y="2057400"/>
            <a:ext cx="265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tx2"/>
                </a:solidFill>
              </a:rPr>
              <a:t>esc</a:t>
            </a:r>
            <a:r>
              <a:rPr lang="ja-JP" altLang="en-US" dirty="0">
                <a:solidFill>
                  <a:schemeClr val="tx2"/>
                </a:solidFill>
              </a:rPr>
              <a:t>’</a:t>
            </a:r>
            <a:r>
              <a:rPr lang="en-US" dirty="0">
                <a:solidFill>
                  <a:schemeClr val="tx2"/>
                </a:solidFill>
              </a:rPr>
              <a:t>s key code is 27</a:t>
            </a:r>
          </a:p>
        </p:txBody>
      </p:sp>
      <p:sp>
        <p:nvSpPr>
          <p:cNvPr id="9" name="Text Box 69"/>
          <p:cNvSpPr txBox="1">
            <a:spLocks noChangeArrowheads="1"/>
          </p:cNvSpPr>
          <p:nvPr/>
        </p:nvSpPr>
        <p:spPr bwMode="auto">
          <a:xfrm>
            <a:off x="4953000" y="5486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Text Box 70"/>
          <p:cNvSpPr txBox="1">
            <a:spLocks noChangeArrowheads="1"/>
          </p:cNvSpPr>
          <p:nvPr/>
        </p:nvSpPr>
        <p:spPr bwMode="auto">
          <a:xfrm>
            <a:off x="4937125" y="5375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40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2609756" y="533400"/>
            <a:ext cx="3581400" cy="9144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Exit on esc</a:t>
            </a:r>
          </a:p>
        </p:txBody>
      </p:sp>
    </p:spTree>
    <p:extLst>
      <p:ext uri="{BB962C8B-B14F-4D97-AF65-F5344CB8AC3E}">
        <p14:creationId xmlns:p14="http://schemas.microsoft.com/office/powerpoint/2010/main" val="1886140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143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214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288" y="476200"/>
            <a:ext cx="7448726" cy="53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Present images</a:t>
            </a:r>
          </a:p>
          <a:p>
            <a:pPr lvl="1"/>
            <a:r>
              <a:rPr lang="en-US" dirty="0" err="1" smtClean="0"/>
              <a:t>PresentImagDemo</a:t>
            </a:r>
            <a:endParaRPr lang="en-US" dirty="0" smtClean="0"/>
          </a:p>
          <a:p>
            <a:r>
              <a:rPr lang="en-US" dirty="0" smtClean="0"/>
              <a:t>Present sounds</a:t>
            </a:r>
          </a:p>
          <a:p>
            <a:pPr lvl="1"/>
            <a:r>
              <a:rPr lang="en-US" dirty="0" err="1"/>
              <a:t>w</a:t>
            </a:r>
            <a:r>
              <a:rPr lang="en-US" dirty="0" err="1" smtClean="0"/>
              <a:t>aves.m</a:t>
            </a:r>
            <a:endParaRPr lang="en-US" dirty="0" smtClean="0"/>
          </a:p>
          <a:p>
            <a:r>
              <a:rPr lang="en-US" dirty="0" smtClean="0"/>
              <a:t>Responses from mouse</a:t>
            </a:r>
          </a:p>
          <a:p>
            <a:pPr lvl="1"/>
            <a:r>
              <a:rPr lang="en-US" dirty="0" err="1" smtClean="0"/>
              <a:t>mousingAround.m</a:t>
            </a:r>
            <a:endParaRPr lang="en-US" dirty="0" smtClean="0"/>
          </a:p>
          <a:p>
            <a:r>
              <a:rPr lang="en-US" dirty="0"/>
              <a:t>Responses from </a:t>
            </a:r>
            <a:r>
              <a:rPr lang="en-US" dirty="0" smtClean="0"/>
              <a:t>keyboard</a:t>
            </a:r>
            <a:endParaRPr lang="en-US" dirty="0"/>
          </a:p>
          <a:p>
            <a:pPr lvl="1"/>
            <a:r>
              <a:rPr lang="en-US" dirty="0" err="1" smtClean="0"/>
              <a:t>get_key_name.m</a:t>
            </a:r>
            <a:endParaRPr lang="en-US" dirty="0" smtClean="0"/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peed_test.m</a:t>
            </a:r>
            <a:endParaRPr lang="en-US" dirty="0" smtClean="0"/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xit_on_esc.m</a:t>
            </a:r>
            <a:endParaRPr lang="en-US" dirty="0" smtClean="0"/>
          </a:p>
          <a:p>
            <a:r>
              <a:rPr lang="en-US" dirty="0" smtClean="0"/>
              <a:t>Output responses</a:t>
            </a:r>
          </a:p>
          <a:p>
            <a:pPr lvl="1"/>
            <a:r>
              <a:rPr lang="en-US" dirty="0" err="1" smtClean="0"/>
              <a:t>guessing_game.m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369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>
                <a:latin typeface="Arial" charset="0"/>
              </a:rPr>
              <a:t>Displaying images on screen w/ PTB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1905000"/>
            <a:ext cx="8915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img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 =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imread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(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winter.jpg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jpg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);</a:t>
            </a:r>
          </a:p>
          <a:p>
            <a:endParaRPr lang="en-US" dirty="0" smtClean="0">
              <a:solidFill>
                <a:srgbClr val="333333"/>
              </a:solidFill>
              <a:latin typeface="Arial" charset="0"/>
            </a:endParaRPr>
          </a:p>
          <a:p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You draw an image just like you would a rectangle:</a:t>
            </a:r>
          </a:p>
          <a:p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Screen(window, 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PutImage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img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, [0, 0, 200, 200]);</a:t>
            </a:r>
          </a:p>
          <a:p>
            <a:endParaRPr lang="en-US" dirty="0">
              <a:solidFill>
                <a:srgbClr val="3333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71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>
                <a:latin typeface="Arial" charset="0"/>
              </a:rPr>
              <a:t>Image info and structures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solidFill>
                  <a:srgbClr val="333333"/>
                </a:solidFill>
                <a:latin typeface="Arial" charset="0"/>
              </a:rPr>
              <a:t>img_info = imfinfo(</a:t>
            </a:r>
            <a:r>
              <a:rPr lang="ja-JP" altLang="en-US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smtClean="0">
                <a:solidFill>
                  <a:srgbClr val="333333"/>
                </a:solidFill>
                <a:latin typeface="Arial" charset="0"/>
              </a:rPr>
              <a:t>winter.jpg</a:t>
            </a:r>
            <a:r>
              <a:rPr lang="ja-JP" altLang="en-US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smtClean="0">
                <a:solidFill>
                  <a:srgbClr val="333333"/>
                </a:solidFill>
                <a:latin typeface="Arial" charset="0"/>
              </a:rPr>
              <a:t>)</a:t>
            </a:r>
          </a:p>
          <a:p>
            <a:r>
              <a:rPr lang="en-US" smtClean="0">
                <a:solidFill>
                  <a:srgbClr val="333333"/>
                </a:solidFill>
                <a:latin typeface="Arial" charset="0"/>
              </a:rPr>
              <a:t>img_info.Width will be the width of the image</a:t>
            </a:r>
          </a:p>
          <a:p>
            <a:r>
              <a:rPr lang="en-US" smtClean="0">
                <a:solidFill>
                  <a:srgbClr val="333333"/>
                </a:solidFill>
                <a:latin typeface="Arial" charset="0"/>
              </a:rPr>
              <a:t>screen(window, </a:t>
            </a:r>
            <a:r>
              <a:rPr lang="ja-JP" altLang="en-US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smtClean="0">
                <a:solidFill>
                  <a:srgbClr val="333333"/>
                </a:solidFill>
                <a:latin typeface="Arial" charset="0"/>
              </a:rPr>
              <a:t>PutImage</a:t>
            </a:r>
            <a:r>
              <a:rPr lang="ja-JP" altLang="en-US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smtClean="0">
                <a:solidFill>
                  <a:srgbClr val="333333"/>
                </a:solidFill>
                <a:latin typeface="Arial" charset="0"/>
              </a:rPr>
              <a:t>, img,</a:t>
            </a:r>
          </a:p>
          <a:p>
            <a:pPr>
              <a:buFontTx/>
              <a:buNone/>
            </a:pPr>
            <a:r>
              <a:rPr lang="en-US" smtClean="0">
                <a:solidFill>
                  <a:srgbClr val="333333"/>
                </a:solidFill>
                <a:latin typeface="Arial" charset="0"/>
              </a:rPr>
              <a:t>	  [0, 0, img_info.Width, img_info.Height]);</a:t>
            </a:r>
          </a:p>
          <a:p>
            <a:endParaRPr lang="en-US" smtClean="0">
              <a:solidFill>
                <a:srgbClr val="333333"/>
              </a:solidFill>
              <a:latin typeface="Arial" charset="0"/>
            </a:endParaRPr>
          </a:p>
          <a:p>
            <a:endParaRPr lang="en-US">
              <a:solidFill>
                <a:srgbClr val="3333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>
                <a:latin typeface="Arial" charset="0"/>
              </a:rPr>
              <a:t>Making/Playing sounds w/ PTB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8229600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3550" indent="-463550" algn="l" defTabSz="914400" rtl="0" eaLnBrk="1" latinLnBrk="0" hangingPunct="1">
              <a:spcBef>
                <a:spcPts val="2000"/>
              </a:spcBef>
              <a:buSzPct val="90000"/>
              <a:buFontTx/>
              <a:buBlip>
                <a:blip r:embed="rId2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3"/>
              </a:buBlip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5713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7025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38338" indent="-341313" algn="l" defTabSz="914400" rtl="0" eaLnBrk="1" latinLnBrk="0" hangingPunct="1">
              <a:spcBef>
                <a:spcPts val="600"/>
              </a:spcBef>
              <a:buSzPct val="90000"/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4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2"/>
              </a:buBlip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ct val="20000"/>
              </a:spcBef>
              <a:buSzPct val="90000"/>
              <a:buFontTx/>
              <a:buBlip>
                <a:blip r:embed="rId3"/>
              </a:buBlip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A sound is a 2 x N matrix where N is the number of bits that make up the sound file and the two channels are for left and right</a:t>
            </a:r>
          </a:p>
          <a:p>
            <a:endParaRPr lang="en-US" dirty="0" smtClean="0">
              <a:solidFill>
                <a:srgbClr val="333333"/>
              </a:solidFill>
              <a:latin typeface="Arial" charset="0"/>
            </a:endParaRPr>
          </a:p>
          <a:p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[sound,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samplerate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samplesize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] =     		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				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wavread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(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‘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feedback.wav</a:t>
            </a:r>
            <a:r>
              <a:rPr lang="ja-JP" altLang="en-US" dirty="0" smtClean="0">
                <a:solidFill>
                  <a:srgbClr val="333333"/>
                </a:solidFill>
                <a:latin typeface="Arial" charset="0"/>
              </a:rPr>
              <a:t>’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);</a:t>
            </a:r>
          </a:p>
          <a:p>
            <a:pPr>
              <a:buFontTx/>
              <a:buNone/>
            </a:pPr>
            <a:r>
              <a:rPr lang="en-US" dirty="0" err="1">
                <a:solidFill>
                  <a:srgbClr val="333333"/>
                </a:solidFill>
                <a:latin typeface="Arial" charset="0"/>
              </a:rPr>
              <a:t>s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oundsc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(sound,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samplerate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, </a:t>
            </a:r>
            <a:r>
              <a:rPr lang="en-US" dirty="0" err="1" smtClean="0">
                <a:solidFill>
                  <a:srgbClr val="333333"/>
                </a:solidFill>
                <a:latin typeface="Arial" charset="0"/>
              </a:rPr>
              <a:t>samplesize</a:t>
            </a:r>
            <a:r>
              <a:rPr lang="en-US" dirty="0" smtClean="0">
                <a:solidFill>
                  <a:srgbClr val="333333"/>
                </a:solidFill>
                <a:latin typeface="Arial" charset="0"/>
              </a:rPr>
              <a:t>);</a:t>
            </a:r>
            <a:endParaRPr lang="en-US" dirty="0">
              <a:solidFill>
                <a:srgbClr val="333333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en-US">
                <a:latin typeface="Arial" charset="0"/>
              </a:rPr>
              <a:t>Getting Input from the Mouse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eaLnBrk="1" hangingPunct="1"/>
            <a:r>
              <a:rPr lang="en-US" sz="2400">
                <a:solidFill>
                  <a:schemeClr val="tx2"/>
                </a:solidFill>
                <a:latin typeface="Arial" charset="0"/>
              </a:rPr>
              <a:t>[mouse_x, mouse_y, buttons] = GetMouse(window_ptr);</a:t>
            </a:r>
          </a:p>
          <a:p>
            <a:pPr eaLnBrk="1" hangingPunct="1"/>
            <a:endParaRPr lang="en-US" sz="24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en-US" sz="2400">
                <a:solidFill>
                  <a:schemeClr val="tx2"/>
                </a:solidFill>
                <a:latin typeface="Arial" charset="0"/>
              </a:rPr>
              <a:t>Hide and show the windows cursor during a simulation:</a:t>
            </a:r>
            <a:br>
              <a:rPr lang="en-US" sz="2400">
                <a:solidFill>
                  <a:schemeClr val="tx2"/>
                </a:solidFill>
                <a:latin typeface="Arial" charset="0"/>
              </a:rPr>
            </a:br>
            <a:r>
              <a:rPr lang="en-US" sz="2400">
                <a:solidFill>
                  <a:schemeClr val="tx2"/>
                </a:solidFill>
                <a:latin typeface="Arial" charset="0"/>
              </a:rPr>
              <a:t>HideCursor, ShowCursor</a:t>
            </a:r>
          </a:p>
          <a:p>
            <a:pPr eaLnBrk="1" hangingPunct="1"/>
            <a:endParaRPr lang="en-US" sz="24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en-US" sz="2400">
                <a:solidFill>
                  <a:schemeClr val="tx2"/>
                </a:solidFill>
                <a:latin typeface="Arial" charset="0"/>
              </a:rPr>
              <a:t>If sum(buttons)&gt;0, a button has been clicked</a:t>
            </a:r>
            <a:br>
              <a:rPr lang="en-US" sz="2400">
                <a:solidFill>
                  <a:schemeClr val="tx2"/>
                </a:solidFill>
                <a:latin typeface="Arial" charset="0"/>
              </a:rPr>
            </a:br>
            <a:endParaRPr lang="en-US" sz="2400">
              <a:solidFill>
                <a:schemeClr val="tx2"/>
              </a:solidFill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Mousing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Around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2000">
                <a:solidFill>
                  <a:schemeClr val="tx2"/>
                </a:solidFill>
                <a:latin typeface="Arial" charset="0"/>
              </a:rPr>
              <a:t>Draw a green circle of radius 30 pixels, whose location on the screen is controlled by the mouse</a:t>
            </a:r>
          </a:p>
          <a:p>
            <a:pPr eaLnBrk="1" hangingPunct="1"/>
            <a:r>
              <a:rPr lang="en-US" sz="2000">
                <a:solidFill>
                  <a:schemeClr val="tx2"/>
                </a:solidFill>
                <a:latin typeface="Arial" charset="0"/>
              </a:rPr>
              <a:t>Change the color of the circle to red when a button is clicked and back to green when released</a:t>
            </a:r>
          </a:p>
          <a:p>
            <a:pPr eaLnBrk="1" hangingPunct="1"/>
            <a:endParaRPr 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endParaRPr 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Hints: You will need to use the following functions</a:t>
            </a:r>
          </a:p>
          <a:p>
            <a:pPr eaLnBrk="1" hangingPunct="1"/>
            <a:r>
              <a:rPr lang="en-US" sz="2000">
                <a:solidFill>
                  <a:schemeClr val="tx2"/>
                </a:solidFill>
                <a:latin typeface="Arial" charset="0"/>
              </a:rPr>
              <a:t>Draw a circle:</a:t>
            </a:r>
            <a:br>
              <a:rPr lang="en-US" sz="2000">
                <a:solidFill>
                  <a:schemeClr val="tx2"/>
                </a:solidFill>
                <a:latin typeface="Arial" charset="0"/>
              </a:rPr>
            </a:br>
            <a:r>
              <a:rPr lang="en-US" sz="2000">
                <a:solidFill>
                  <a:schemeClr val="tx2"/>
                </a:solidFill>
                <a:latin typeface="Arial" charset="0"/>
              </a:rPr>
              <a:t>Screen(window, 'FillOval', dot_color, circle_rect); </a:t>
            </a:r>
          </a:p>
          <a:p>
            <a:pPr eaLnBrk="1" hangingPunct="1"/>
            <a:r>
              <a:rPr lang="en-US" sz="2000">
                <a:solidFill>
                  <a:schemeClr val="tx2"/>
                </a:solidFill>
                <a:latin typeface="Arial" charset="0"/>
              </a:rPr>
              <a:t>The position of the cursor marks the center of the circle and the rectangle it is inscribed in. </a:t>
            </a:r>
          </a:p>
          <a:p>
            <a:pPr eaLnBrk="1" hangingPunct="1">
              <a:buFontTx/>
              <a:buNone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/>
            </a:r>
            <a:br>
              <a:rPr lang="en-US" sz="2000">
                <a:solidFill>
                  <a:schemeClr val="tx2"/>
                </a:solidFill>
                <a:latin typeface="Arial" charset="0"/>
              </a:rPr>
            </a:br>
            <a:endParaRPr lang="en-US" sz="200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00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6563" y="364285"/>
            <a:ext cx="8229600" cy="808038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Accurate Timing</a:t>
            </a:r>
          </a:p>
        </p:txBody>
      </p:sp>
      <p:sp>
        <p:nvSpPr>
          <p:cNvPr id="3" name="Rectangle 1027"/>
          <p:cNvSpPr>
            <a:spLocks noGrp="1" noChangeArrowheads="1"/>
          </p:cNvSpPr>
          <p:nvPr>
            <p:ph idx="1"/>
          </p:nvPr>
        </p:nvSpPr>
        <p:spPr>
          <a:xfrm>
            <a:off x="457199" y="1447800"/>
            <a:ext cx="7739749" cy="2667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err="1">
                <a:solidFill>
                  <a:schemeClr val="tx2"/>
                </a:solidFill>
                <a:latin typeface="Arial" charset="0"/>
              </a:rPr>
              <a:t>GetSecs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is a </a:t>
            </a:r>
            <a:r>
              <a:rPr lang="en-US" dirty="0" err="1">
                <a:solidFill>
                  <a:schemeClr val="tx2"/>
                </a:solidFill>
                <a:latin typeface="Arial" charset="0"/>
              </a:rPr>
              <a:t>psychtoolbox</a:t>
            </a:r>
            <a:r>
              <a:rPr lang="en-US" dirty="0">
                <a:solidFill>
                  <a:schemeClr val="tx2"/>
                </a:solidFill>
                <a:latin typeface="Arial" charset="0"/>
              </a:rPr>
              <a:t> function that provides highly accurate timing. 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It returns the number of seconds since the machine has started up</a:t>
            </a:r>
          </a:p>
          <a:p>
            <a:pPr eaLnBrk="1" hangingPunct="1"/>
            <a:r>
              <a:rPr lang="en-US" dirty="0">
                <a:solidFill>
                  <a:schemeClr val="tx2"/>
                </a:solidFill>
                <a:latin typeface="Arial" charset="0"/>
              </a:rPr>
              <a:t>To test precision on your machine, type:</a:t>
            </a:r>
            <a:br>
              <a:rPr lang="en-US" dirty="0">
                <a:solidFill>
                  <a:schemeClr val="tx2"/>
                </a:solidFill>
                <a:latin typeface="Arial" charset="0"/>
              </a:rPr>
            </a:br>
            <a:r>
              <a:rPr lang="en-US" dirty="0" err="1">
                <a:solidFill>
                  <a:schemeClr val="tx2"/>
                </a:solidFill>
                <a:latin typeface="Arial" charset="0"/>
              </a:rPr>
              <a:t>GetSecsTick</a:t>
            </a:r>
            <a:endParaRPr lang="en-US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6646270" y="4328849"/>
            <a:ext cx="2209800" cy="2514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Text Box 1029"/>
          <p:cNvSpPr txBox="1">
            <a:spLocks noChangeArrowheads="1"/>
          </p:cNvSpPr>
          <p:nvPr/>
        </p:nvSpPr>
        <p:spPr bwMode="auto">
          <a:xfrm>
            <a:off x="7010400" y="4575175"/>
            <a:ext cx="16557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a = GetSecs</a:t>
            </a:r>
          </a:p>
          <a:p>
            <a:r>
              <a:rPr lang="en-US">
                <a:solidFill>
                  <a:schemeClr val="tx2"/>
                </a:solidFill>
              </a:rPr>
              <a:t>GetSecs – a</a:t>
            </a:r>
          </a:p>
          <a:p>
            <a:r>
              <a:rPr lang="en-US">
                <a:solidFill>
                  <a:schemeClr val="tx2"/>
                </a:solidFill>
              </a:rPr>
              <a:t>GetSecs – a</a:t>
            </a:r>
          </a:p>
          <a:p>
            <a:r>
              <a:rPr lang="en-US">
                <a:solidFill>
                  <a:schemeClr val="tx2"/>
                </a:solidFill>
              </a:rPr>
              <a:t>GetSecs – a</a:t>
            </a:r>
          </a:p>
          <a:p>
            <a:r>
              <a:rPr lang="en-US">
                <a:solidFill>
                  <a:schemeClr val="tx2"/>
                </a:solidFill>
              </a:rPr>
              <a:t>GetSecs – a</a:t>
            </a:r>
          </a:p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6096000" y="3886200"/>
            <a:ext cx="2662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Command Window:</a:t>
            </a: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KbCheck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339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KbCheck is used to check if a key is being pressed and to find out what key is being pressed.</a:t>
            </a:r>
          </a:p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Returns three values</a:t>
            </a:r>
          </a:p>
          <a:p>
            <a:pPr eaLnBrk="1" hangingPunct="1"/>
            <a:r>
              <a:rPr lang="en-US">
                <a:solidFill>
                  <a:schemeClr val="tx2"/>
                </a:solidFill>
                <a:latin typeface="Arial" charset="0"/>
              </a:rPr>
              <a:t>[key_press, secs, key_code]=KbCheck</a:t>
            </a:r>
          </a:p>
          <a:p>
            <a:pPr eaLnBrk="1" hangingPunct="1"/>
            <a:endParaRPr lang="en-US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27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7503</TotalTime>
  <Words>625</Words>
  <Application>Microsoft Macintosh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Inkwell</vt:lpstr>
      <vt:lpstr>MATLAB Psychtoolbox 05</vt:lpstr>
      <vt:lpstr>PowerPoint Presentation</vt:lpstr>
      <vt:lpstr>Displaying images on screen w/ PTB</vt:lpstr>
      <vt:lpstr>Image info and structures</vt:lpstr>
      <vt:lpstr>Making/Playing sounds w/ PTB</vt:lpstr>
      <vt:lpstr>Getting Input from the Mouse</vt:lpstr>
      <vt:lpstr>Mousing Around</vt:lpstr>
      <vt:lpstr>Accurate Timing</vt:lpstr>
      <vt:lpstr>KbCheck</vt:lpstr>
      <vt:lpstr>KbCheck</vt:lpstr>
      <vt:lpstr>Speed Test Game</vt:lpstr>
      <vt:lpstr>What key was pressed?</vt:lpstr>
      <vt:lpstr>Simple program to find key mapping names</vt:lpstr>
      <vt:lpstr>KbName works the other way around as well</vt:lpstr>
      <vt:lpstr>key_code vector when esc is pressed</vt:lpstr>
      <vt:lpstr>Exit on esc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tancy</dc:creator>
  <cp:lastModifiedBy>tancy</cp:lastModifiedBy>
  <cp:revision>62</cp:revision>
  <cp:lastPrinted>2017-08-02T11:28:09Z</cp:lastPrinted>
  <dcterms:created xsi:type="dcterms:W3CDTF">2017-08-01T02:01:51Z</dcterms:created>
  <dcterms:modified xsi:type="dcterms:W3CDTF">2017-09-08T07:19:20Z</dcterms:modified>
</cp:coreProperties>
</file>